
<file path=[Content_Types].xml><?xml version="1.0" encoding="utf-8"?>
<Types xmlns="http://schemas.openxmlformats.org/package/2006/content-types">
  <Default Extension="bmp" ContentType="image/bmp"/>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60" d="100"/>
          <a:sy n="60" d="100"/>
        </p:scale>
        <p:origin x="80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jpeg>
</file>

<file path=ppt/media/image11.png>
</file>

<file path=ppt/media/image2.png>
</file>

<file path=ppt/media/image3.png>
</file>

<file path=ppt/media/image4.png>
</file>

<file path=ppt/media/image5.png>
</file>

<file path=ppt/media/image6.png>
</file>

<file path=ppt/media/image7.bmp>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So far, our focus has been on writing on unit tests, which focus on a single module or class. To test bigger systems, we may need to create bigger tests, such as integration tests. Many bugs may be observable only when multiple components interact (often as a result of one making an incorrect assumption about the others’ behavior).</a:t>
            </a:r>
          </a:p>
          <a:p>
            <a:pPr defTabSz="457200">
              <a:lnSpc>
                <a:spcPct val="117999"/>
              </a:lnSpc>
              <a:defRPr sz="2200">
                <a:latin typeface="Helvetica Neue"/>
                <a:ea typeface="Helvetica Neue"/>
                <a:cs typeface="Helvetica Neue"/>
                <a:sym typeface="Helvetica Neue"/>
              </a:defRPr>
            </a:pPr>
            <a:endParaRPr/>
          </a:p>
          <a:p>
            <a:pPr defTabSz="457200">
              <a:lnSpc>
                <a:spcPct val="117999"/>
              </a:lnSpc>
              <a:defRPr sz="2200">
                <a:latin typeface="Helvetica Neue"/>
                <a:ea typeface="Helvetica Neue"/>
                <a:cs typeface="Helvetica Neue"/>
                <a:sym typeface="Helvetica Neue"/>
              </a:defRPr>
            </a:pPr>
            <a:r>
              <a:t>What do integration tests include? If we’re testing an entire application, then that surely is an integration test. If we are working at any reasonable scale, it’s likely that we will want to write tests for things bigger than a single application that is just one process running on one server.</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Shape 341"/>
          <p:cNvSpPr>
            <a:spLocks noGrp="1" noRot="1" noChangeAspect="1"/>
          </p:cNvSpPr>
          <p:nvPr>
            <p:ph type="sldImg"/>
          </p:nvPr>
        </p:nvSpPr>
        <p:spPr>
          <a:prstGeom prst="rect">
            <a:avLst/>
          </a:prstGeom>
        </p:spPr>
        <p:txBody>
          <a:bodyPr/>
          <a:lstStyle/>
          <a:p>
            <a:endParaRPr/>
          </a:p>
        </p:txBody>
      </p:sp>
      <p:sp>
        <p:nvSpPr>
          <p:cNvPr id="342" name="Shape 342"/>
          <p:cNvSpPr>
            <a:spLocks noGrp="1"/>
          </p:cNvSpPr>
          <p:nvPr>
            <p:ph type="body" sz="quarter" idx="1"/>
          </p:nvPr>
        </p:nvSpPr>
        <p:spPr>
          <a:prstGeom prst="rect">
            <a:avLst/>
          </a:prstGeom>
        </p:spPr>
        <p:txBody>
          <a:bodyPr/>
          <a:lstStyle/>
          <a:p>
            <a:pPr defTabSz="914400">
              <a:defRPr sz="1200" b="1"/>
            </a:pPr>
            <a:r>
              <a:t>Spies</a:t>
            </a:r>
            <a:r>
              <a:rPr b="0"/>
              <a:t> are stubs that also record some information based on how they were called. One form of this might be an email service that records how many messages it was sent. This is an example of spy being used with a real email service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noRot="1" noChangeAspect="1"/>
          </p:cNvSpPr>
          <p:nvPr>
            <p:ph type="sldImg"/>
          </p:nvPr>
        </p:nvSpPr>
        <p:spPr>
          <a:prstGeom prst="rect">
            <a:avLst/>
          </a:prstGeom>
        </p:spPr>
        <p:txBody>
          <a:bodyPr/>
          <a:lstStyle/>
          <a:p>
            <a:endParaRPr/>
          </a:p>
        </p:txBody>
      </p:sp>
      <p:sp>
        <p:nvSpPr>
          <p:cNvPr id="352" name="Shape 352"/>
          <p:cNvSpPr>
            <a:spLocks noGrp="1"/>
          </p:cNvSpPr>
          <p:nvPr>
            <p:ph type="body" sz="quarter" idx="1"/>
          </p:nvPr>
        </p:nvSpPr>
        <p:spPr>
          <a:prstGeom prst="rect">
            <a:avLst/>
          </a:prstGeom>
        </p:spPr>
        <p:txBody>
          <a:bodyPr/>
          <a:lstStyle/>
          <a:p>
            <a:pPr defTabSz="914400">
              <a:defRPr sz="1200"/>
            </a:pPr>
            <a:r>
              <a:t>Spies let us inspect the internal state of our system, allowing us to make assertions about the method calls that occur in the system under test.</a:t>
            </a:r>
          </a:p>
          <a:p>
            <a:pPr defTabSz="914400">
              <a:defRPr sz="1200"/>
            </a:pPr>
            <a:endParaRPr/>
          </a:p>
          <a:p>
            <a:pPr defTabSz="914400">
              <a:defRPr sz="1200"/>
            </a:pPr>
            <a:r>
              <a:t>(Read example)</a:t>
            </a:r>
          </a:p>
          <a:p>
            <a:pPr defTabSz="914400">
              <a:defRPr sz="1200"/>
            </a:pPr>
            <a:endParaRPr/>
          </a:p>
          <a:p>
            <a:pPr defTabSz="914400">
              <a:defRPr sz="1200"/>
            </a:pPr>
            <a:r>
              <a:t>The point of this spy is to have much more knowledge of the internal object state in exchange for deeper coupling, which could be problematic in the future because it makes our tests more fragile.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Shape 360"/>
          <p:cNvSpPr>
            <a:spLocks noGrp="1" noRot="1" noChangeAspect="1"/>
          </p:cNvSpPr>
          <p:nvPr>
            <p:ph type="sldImg"/>
          </p:nvPr>
        </p:nvSpPr>
        <p:spPr>
          <a:prstGeom prst="rect">
            <a:avLst/>
          </a:prstGeom>
        </p:spPr>
        <p:txBody>
          <a:bodyPr/>
          <a:lstStyle/>
          <a:p>
            <a:endParaRPr/>
          </a:p>
        </p:txBody>
      </p:sp>
      <p:sp>
        <p:nvSpPr>
          <p:cNvPr id="361" name="Shape 361"/>
          <p:cNvSpPr>
            <a:spLocks noGrp="1"/>
          </p:cNvSpPr>
          <p:nvPr>
            <p:ph type="body" sz="quarter" idx="1"/>
          </p:nvPr>
        </p:nvSpPr>
        <p:spPr>
          <a:prstGeom prst="rect">
            <a:avLst/>
          </a:prstGeom>
        </p:spPr>
        <p:txBody>
          <a:bodyPr/>
          <a:lstStyle/>
          <a:p>
            <a:pPr defTabSz="914400">
              <a:defRPr sz="1200" b="1"/>
            </a:pPr>
            <a:r>
              <a:t>Mocks</a:t>
            </a:r>
            <a:r>
              <a:rPr b="0"/>
              <a:t> are objects pre-programmed with expectations which form a specification of the calls they are expected to receive. It is used to record and verify the interaction between classes/components. A mock is known as the most powerful and flexible version of the test doubles. </a:t>
            </a:r>
          </a:p>
          <a:p>
            <a:pPr defTabSz="914400">
              <a:defRPr sz="1200"/>
            </a:pPr>
            <a:r>
              <a:t>The mock objects are generally used for </a:t>
            </a:r>
            <a:r>
              <a:rPr b="1"/>
              <a:t>behavior verification</a:t>
            </a:r>
            <a:r>
              <a:t>. The term behavior means to check the correct methods and paths that are applied to the objects.</a:t>
            </a:r>
          </a:p>
          <a:p>
            <a:pPr defTabSz="914400">
              <a:defRPr sz="1200"/>
            </a:pPr>
            <a:r>
              <a:t>Mocks are mostly created by using a library or a mocking framework like Mockito, JMock, and EasyMock. It is used for testing a large suite of tests where stubs are not sufficient.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a:spLocks noGrp="1" noRot="1" noChangeAspect="1"/>
          </p:cNvSpPr>
          <p:nvPr>
            <p:ph type="sldImg"/>
          </p:nvPr>
        </p:nvSpPr>
        <p:spPr>
          <a:prstGeom prst="rect">
            <a:avLst/>
          </a:prstGeom>
        </p:spPr>
        <p:txBody>
          <a:bodyPr/>
          <a:lstStyle/>
          <a:p>
            <a:endParaRPr/>
          </a:p>
        </p:txBody>
      </p:sp>
      <p:sp>
        <p:nvSpPr>
          <p:cNvPr id="374" name="Shape 374"/>
          <p:cNvSpPr>
            <a:spLocks noGrp="1"/>
          </p:cNvSpPr>
          <p:nvPr>
            <p:ph type="body" sz="quarter" idx="1"/>
          </p:nvPr>
        </p:nvSpPr>
        <p:spPr>
          <a:prstGeom prst="rect">
            <a:avLst/>
          </a:prstGeom>
        </p:spPr>
        <p:txBody>
          <a:bodyPr/>
          <a:lstStyle/>
          <a:p>
            <a:pPr defTabSz="914400">
              <a:defRPr sz="1200"/>
            </a:pPr>
            <a:r>
              <a:t>There are three main types of module and function mocking in Jest:</a:t>
            </a:r>
            <a:br/>
            <a:r>
              <a:t>jest.fn: Mock a function</a:t>
            </a:r>
          </a:p>
          <a:p>
            <a:pPr defTabSz="914400">
              <a:defRPr sz="1200"/>
            </a:pPr>
            <a:r>
              <a:t>jest.mock: Mock a module</a:t>
            </a:r>
          </a:p>
          <a:p>
            <a:pPr defTabSz="914400">
              <a:defRPr sz="1200"/>
            </a:pPr>
            <a:r>
              <a:t>jest.spyOn: Spy or mock a function</a:t>
            </a:r>
            <a:br/>
            <a:r>
              <a:t>Here is a nice review:</a:t>
            </a:r>
          </a:p>
          <a:p>
            <a:pPr defTabSz="914400">
              <a:defRPr sz="1200"/>
            </a:pPr>
            <a:r>
              <a:t>https://medium.com/@rickhanlonii/understanding-jest-mocks-f0046c68e53c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Shape 382"/>
          <p:cNvSpPr>
            <a:spLocks noGrp="1" noRot="1" noChangeAspect="1"/>
          </p:cNvSpPr>
          <p:nvPr>
            <p:ph type="sldImg"/>
          </p:nvPr>
        </p:nvSpPr>
        <p:spPr>
          <a:prstGeom prst="rect">
            <a:avLst/>
          </a:prstGeom>
        </p:spPr>
        <p:txBody>
          <a:bodyPr/>
          <a:lstStyle/>
          <a:p>
            <a:endParaRPr/>
          </a:p>
        </p:txBody>
      </p:sp>
      <p:sp>
        <p:nvSpPr>
          <p:cNvPr id="383" name="Shape 383"/>
          <p:cNvSpPr>
            <a:spLocks noGrp="1"/>
          </p:cNvSpPr>
          <p:nvPr>
            <p:ph type="body" sz="quarter" idx="1"/>
          </p:nvPr>
        </p:nvSpPr>
        <p:spPr>
          <a:prstGeom prst="rect">
            <a:avLst/>
          </a:prstGeom>
        </p:spPr>
        <p:txBody>
          <a:bodyPr/>
          <a:lstStyle/>
          <a:p>
            <a:pPr defTabSz="914400">
              <a:defRPr sz="1200">
                <a:solidFill>
                  <a:srgbClr val="1D1C1D"/>
                </a:solidFill>
                <a:latin typeface="Slack-Lato"/>
                <a:ea typeface="Slack-Lato"/>
                <a:cs typeface="Slack-Lato"/>
                <a:sym typeface="Slack-Lato"/>
              </a:defRPr>
            </a:pPr>
            <a:r>
              <a:t>This test will spy on the </a:t>
            </a:r>
            <a:r>
              <a:rPr>
                <a:solidFill>
                  <a:srgbClr val="000000"/>
                </a:solidFill>
                <a:latin typeface="+mj-lt"/>
                <a:ea typeface="+mj-ea"/>
                <a:cs typeface="+mj-cs"/>
                <a:sym typeface="Calibri"/>
              </a:rPr>
              <a:t>getInstance</a:t>
            </a:r>
            <a:r>
              <a:t> method of </a:t>
            </a:r>
            <a:r>
              <a:rPr>
                <a:solidFill>
                  <a:srgbClr val="000000"/>
                </a:solidFill>
                <a:latin typeface="+mj-lt"/>
                <a:ea typeface="+mj-ea"/>
                <a:cs typeface="+mj-cs"/>
                <a:sym typeface="Calibri"/>
              </a:rPr>
              <a:t>CoveyTownsStore</a:t>
            </a:r>
            <a:r>
              <a:t>, always returning a mock instance. Then, whenever </a:t>
            </a:r>
            <a:r>
              <a:rPr>
                <a:solidFill>
                  <a:srgbClr val="000000"/>
                </a:solidFill>
                <a:latin typeface="+mj-lt"/>
                <a:ea typeface="+mj-ea"/>
                <a:cs typeface="+mj-cs"/>
                <a:sym typeface="Calibri"/>
              </a:rPr>
              <a:t>getControllerForTown</a:t>
            </a:r>
            <a:r>
              <a:t> is called, it will always return a mock </a:t>
            </a:r>
            <a:r>
              <a:rPr>
                <a:solidFill>
                  <a:srgbClr val="000000"/>
                </a:solidFill>
                <a:latin typeface="+mj-lt"/>
                <a:ea typeface="+mj-ea"/>
                <a:cs typeface="+mj-cs"/>
                <a:sym typeface="Calibri"/>
              </a:rPr>
              <a:t>CoveyTownController</a:t>
            </a:r>
            <a:r>
              <a:t>.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Shape 391"/>
          <p:cNvSpPr>
            <a:spLocks noGrp="1" noRot="1" noChangeAspect="1"/>
          </p:cNvSpPr>
          <p:nvPr>
            <p:ph type="sldImg"/>
          </p:nvPr>
        </p:nvSpPr>
        <p:spPr>
          <a:prstGeom prst="rect">
            <a:avLst/>
          </a:prstGeom>
        </p:spPr>
        <p:txBody>
          <a:bodyPr/>
          <a:lstStyle/>
          <a:p>
            <a:endParaRPr/>
          </a:p>
        </p:txBody>
      </p:sp>
      <p:sp>
        <p:nvSpPr>
          <p:cNvPr id="392" name="Shape 392"/>
          <p:cNvSpPr>
            <a:spLocks noGrp="1"/>
          </p:cNvSpPr>
          <p:nvPr>
            <p:ph type="body" sz="quarter" idx="1"/>
          </p:nvPr>
        </p:nvSpPr>
        <p:spPr>
          <a:prstGeom prst="rect">
            <a:avLst/>
          </a:prstGeom>
        </p:spPr>
        <p:txBody>
          <a:bodyPr/>
          <a:lstStyle/>
          <a:p>
            <a:pPr defTabSz="914400">
              <a:defRPr sz="1200">
                <a:solidFill>
                  <a:srgbClr val="1D1C1D"/>
                </a:solidFill>
                <a:latin typeface="Slack-Lato"/>
                <a:ea typeface="Slack-Lato"/>
                <a:cs typeface="Slack-Lato"/>
                <a:sym typeface="Slack-Lato"/>
              </a:defRPr>
            </a:pPr>
            <a:r>
              <a:t>The test checks to see that </a:t>
            </a:r>
            <a:r>
              <a:rPr>
                <a:solidFill>
                  <a:srgbClr val="000000"/>
                </a:solidFill>
                <a:latin typeface="+mj-lt"/>
                <a:ea typeface="+mj-ea"/>
                <a:cs typeface="+mj-cs"/>
                <a:sym typeface="Calibri"/>
              </a:rPr>
              <a:t>conversationAreaCreateHandler</a:t>
            </a:r>
            <a:r>
              <a:t> does NOT call </a:t>
            </a:r>
            <a:r>
              <a:rPr>
                <a:solidFill>
                  <a:srgbClr val="000000"/>
                </a:solidFill>
                <a:latin typeface="+mj-lt"/>
                <a:ea typeface="+mj-ea"/>
                <a:cs typeface="+mj-cs"/>
                <a:sym typeface="Calibri"/>
              </a:rPr>
              <a:t>addConversationArea</a:t>
            </a:r>
            <a:r>
              <a:t> if the session token is invalid, which it simulates by mocking a return value of </a:t>
            </a:r>
            <a:r>
              <a:rPr>
                <a:solidFill>
                  <a:srgbClr val="000000"/>
                </a:solidFill>
                <a:latin typeface="+mj-lt"/>
                <a:ea typeface="+mj-ea"/>
                <a:cs typeface="+mj-cs"/>
                <a:sym typeface="Calibri"/>
              </a:rPr>
              <a:t>undefined</a:t>
            </a:r>
            <a:r>
              <a:t> for </a:t>
            </a:r>
            <a:r>
              <a:rPr>
                <a:solidFill>
                  <a:srgbClr val="000000"/>
                </a:solidFill>
                <a:latin typeface="+mj-lt"/>
                <a:ea typeface="+mj-ea"/>
                <a:cs typeface="+mj-cs"/>
                <a:sym typeface="Calibri"/>
              </a:rPr>
              <a:t>getSessionByToken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noRot="1" noChangeAspect="1"/>
          </p:cNvSpPr>
          <p:nvPr>
            <p:ph type="sldImg"/>
          </p:nvPr>
        </p:nvSpPr>
        <p:spPr>
          <a:prstGeom prst="rect">
            <a:avLst/>
          </a:prstGeom>
        </p:spPr>
        <p:txBody>
          <a:bodyPr/>
          <a:lstStyle/>
          <a:p>
            <a:endParaRPr/>
          </a:p>
        </p:txBody>
      </p:sp>
      <p:sp>
        <p:nvSpPr>
          <p:cNvPr id="401" name="Shape 401"/>
          <p:cNvSpPr>
            <a:spLocks noGrp="1"/>
          </p:cNvSpPr>
          <p:nvPr>
            <p:ph type="body" sz="quarter" idx="1"/>
          </p:nvPr>
        </p:nvSpPr>
        <p:spPr>
          <a:prstGeom prst="rect">
            <a:avLst/>
          </a:prstGeom>
        </p:spPr>
        <p:txBody>
          <a:bodyPr/>
          <a:lstStyle/>
          <a:p>
            <a:pPr defTabSz="914400">
              <a:defRPr sz="1200" b="1"/>
            </a:pPr>
            <a:r>
              <a:t>Fake</a:t>
            </a:r>
            <a:r>
              <a:rPr b="0"/>
              <a:t> objects actually have working implementations, but usually take some shortcut which makes them not suitable for production (an in memory database is a good example).</a:t>
            </a:r>
          </a:p>
          <a:p>
            <a:pPr defTabSz="914400">
              <a:defRPr sz="1200"/>
            </a:pPr>
            <a:r>
              <a:t>A fake is a simpler implementation of real objects.</a:t>
            </a:r>
          </a:p>
          <a:p>
            <a:pPr defTabSz="914400">
              <a:defRPr sz="1200"/>
            </a:pPr>
            <a:r>
              <a:t>Fakes are used when we want to test an infrastructural class, in other words, fakes are for the classes which are beyond our application limit (repositories or queues, for example).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Shape 416"/>
          <p:cNvSpPr>
            <a:spLocks noGrp="1" noRot="1" noChangeAspect="1"/>
          </p:cNvSpPr>
          <p:nvPr>
            <p:ph type="sldImg"/>
          </p:nvPr>
        </p:nvSpPr>
        <p:spPr>
          <a:prstGeom prst="rect">
            <a:avLst/>
          </a:prstGeom>
        </p:spPr>
        <p:txBody>
          <a:bodyPr/>
          <a:lstStyle/>
          <a:p>
            <a:endParaRPr/>
          </a:p>
        </p:txBody>
      </p:sp>
      <p:sp>
        <p:nvSpPr>
          <p:cNvPr id="417" name="Shape 417"/>
          <p:cNvSpPr>
            <a:spLocks noGrp="1"/>
          </p:cNvSpPr>
          <p:nvPr>
            <p:ph type="body" sz="quarter" idx="1"/>
          </p:nvPr>
        </p:nvSpPr>
        <p:spPr>
          <a:prstGeom prst="rect">
            <a:avLst/>
          </a:prstGeom>
        </p:spPr>
        <p:txBody>
          <a:bodyPr/>
          <a:lstStyle/>
          <a:p>
            <a:r>
              <a:t>(Read slide)</a:t>
            </a:r>
          </a:p>
          <a:p>
            <a:endParaRPr/>
          </a:p>
          <a:p>
            <a:r>
              <a:t>Some challenges that we would observe in trying to test this system:</a:t>
            </a:r>
          </a:p>
          <a:p>
            <a:pPr marL="240631" indent="-240631">
              <a:buSzPct val="100000"/>
              <a:buChar char="*"/>
            </a:pPr>
            <a:r>
              <a:t>What is the output even supposed to be?</a:t>
            </a:r>
          </a:p>
          <a:p>
            <a:pPr marL="240631" indent="-240631">
              <a:buSzPct val="100000"/>
              <a:buChar char="*"/>
            </a:pPr>
            <a:r>
              <a:t>What inputs should we consider?</a:t>
            </a:r>
          </a:p>
          <a:p>
            <a:pPr marL="240631" indent="-240631">
              <a:buSzPct val="100000"/>
              <a:buChar char="*"/>
            </a:pPr>
            <a:r>
              <a:t>How do we deliver the inputs into our application, which normally gets them from these third-party data sources?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Shape 427"/>
          <p:cNvSpPr>
            <a:spLocks noGrp="1" noRot="1" noChangeAspect="1"/>
          </p:cNvSpPr>
          <p:nvPr>
            <p:ph type="sldImg"/>
          </p:nvPr>
        </p:nvSpPr>
        <p:spPr>
          <a:prstGeom prst="rect">
            <a:avLst/>
          </a:prstGeom>
        </p:spPr>
        <p:txBody>
          <a:bodyPr/>
          <a:lstStyle/>
          <a:p>
            <a:endParaRPr/>
          </a:p>
        </p:txBody>
      </p:sp>
      <p:sp>
        <p:nvSpPr>
          <p:cNvPr id="428" name="Shape 428"/>
          <p:cNvSpPr>
            <a:spLocks noGrp="1"/>
          </p:cNvSpPr>
          <p:nvPr>
            <p:ph type="body" sz="quarter" idx="1"/>
          </p:nvPr>
        </p:nvSpPr>
        <p:spPr>
          <a:prstGeom prst="rect">
            <a:avLst/>
          </a:prstGeom>
        </p:spPr>
        <p:txBody>
          <a:bodyPr/>
          <a:lstStyle>
            <a:lvl1pPr defTabSz="914400">
              <a:defRPr sz="1200"/>
            </a:lvl1pPr>
          </a:lstStyle>
          <a:p>
            <a:r>
              <a:t>One approach for testing a system like this is to use a capture/replay system. This diagram shows the concept for one such product.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t>(Read slide. Example of GUI layout: do we really want to write tests that say that each of the buttons on a page are in the exact same place, and then update those tests when we change the GUI?</a:t>
            </a:r>
          </a:p>
          <a:p>
            <a:r>
              <a:t>For building a payment processor API like Stripe: how to detect that a change to the implementation or specification of an API call will be “breaking” for any of our clients [who implemented their client based on “how it is now is right” rather than “how the API intended it to be is right”])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noRot="1" noChangeAspect="1"/>
          </p:cNvSpPr>
          <p:nvPr>
            <p:ph type="sldImg"/>
          </p:nvPr>
        </p:nvSpPr>
        <p:spPr>
          <a:prstGeom prst="rect">
            <a:avLst/>
          </a:prstGeom>
        </p:spPr>
        <p:txBody>
          <a:bodyPr/>
          <a:lstStyle/>
          <a:p>
            <a:endParaRPr/>
          </a:p>
        </p:txBody>
      </p:sp>
      <p:sp>
        <p:nvSpPr>
          <p:cNvPr id="178" name="Shape 17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For instance, our idea of our server software might actually consist of multiple processes running in coordination on a single server, which itself might be in a cluster of 100’s of thousands of servers.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t>(Read slide. Code on left is the test, on right is what happens after running the test to save the snapshot, then changing Facebook to instagram)</a:t>
            </a:r>
          </a:p>
          <a:p>
            <a:endParaRPr/>
          </a:p>
          <a:p>
            <a:r>
              <a:t>This test might have a “false positive” in that it will fail for any change, and not just a bug. However, if changes are relatively infrequent, and changes would require updating the test anyway (e.g. changing the test to say instagram instead of Facebook ), then at least the test is now fully automated, and doesn’t need manual repair!</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t>Capture/replay can also be used as a testing strategy when building large, complex APIs. Consider the case where we are building (your favorite API…stripe/shopify/twilio/linkedin/Facebook/whatever). We do our best to specify clearly what clients should expect of our API. However, it is surely impossible to specify all possible behaviors, and clients may rely on invalid assumptions about our specification.</a:t>
            </a:r>
          </a:p>
          <a:p>
            <a:endParaRPr/>
          </a:p>
          <a:p>
            <a:r>
              <a:t>Hence, it’s often extremely important, as the developer of that API, to test for and detect breaking changes before making a release. If your biggest clients are going to have a problem using the new version of your API, you should probably detect this and let them know, before they are the ones who figure it out.</a:t>
            </a:r>
          </a:p>
          <a:p>
            <a:endParaRPr/>
          </a:p>
          <a:p>
            <a:r>
              <a:t>With this approach, we create, effectively, a mock for all (or some) of our clients by capturing all of the requests and responses. We can then replay that API traffic against the new version of our API under development to detect breaking changes.</a:t>
            </a:r>
          </a:p>
          <a:p>
            <a:endParaRPr/>
          </a:p>
          <a:p>
            <a:r>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t>&lt;read slide&gt; takeaway is that we want to have our pyramid, still have some end-to-end tests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Or, maybe our focus is on testing the end-to-end behavior of an entire product, which is composed of many classes running in many processes on many servers. As you can see, the scope of integration tests can grow enormously.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The lens that we will use to discuss testing strategies for large systems is “test size,” a strategy used within Google: classify every our tests into a size and encourage engineers to always write the smallest possible test for a given piece of functionality. Test size is what it is allowed to do, and how many resources it consumes. small tests run in a single process, medium tests run on a single machine, and large tests run wherever they want. 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Small tests are structured to be fastest, most reliable. This becomes important if you want to run your tests a lot, like if you have ten thousand developers running tests 24/7. Similar to traditional unit/</a:t>
            </a:r>
          </a:p>
          <a:p>
            <a:pPr defTabSz="457200">
              <a:lnSpc>
                <a:spcPct val="117999"/>
              </a:lnSpc>
              <a:defRPr sz="2200">
                <a:latin typeface="Helvetica Neue"/>
                <a:ea typeface="Helvetica Neue"/>
                <a:cs typeface="Helvetica Neue"/>
                <a:sym typeface="Helvetica Neue"/>
              </a:defRPr>
            </a:pPr>
            <a:r>
              <a:t>Medium can do lots of stuff, but note importance of not connecting to other servers. This is so your entire test is self contained.</a:t>
            </a:r>
          </a:p>
          <a:p>
            <a:pPr defTabSz="457200">
              <a:lnSpc>
                <a:spcPct val="117999"/>
              </a:lnSpc>
              <a:defRPr sz="2200">
                <a:latin typeface="Helvetica Neue"/>
                <a:ea typeface="Helvetica Neue"/>
                <a:cs typeface="Helvetica Neue"/>
                <a:sym typeface="Helvetica Neue"/>
              </a:defRPr>
            </a:pPr>
            <a:r>
              <a:t>Large is everything else. These can be slowest to run and most fragile.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t>Typically we talk about this ice cream cone 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hape 251"/>
          <p:cNvSpPr>
            <a:spLocks noGrp="1" noRot="1" noChangeAspect="1"/>
          </p:cNvSpPr>
          <p:nvPr>
            <p:ph type="sldImg"/>
          </p:nvPr>
        </p:nvSpPr>
        <p:spPr>
          <a:prstGeom prst="rect">
            <a:avLst/>
          </a:prstGeom>
        </p:spPr>
        <p:txBody>
          <a:bodyPr/>
          <a:lstStyle/>
          <a:p>
            <a:endParaRPr/>
          </a:p>
        </p:txBody>
      </p:sp>
      <p:sp>
        <p:nvSpPr>
          <p:cNvPr id="252" name="Shape 252"/>
          <p:cNvSpPr>
            <a:spLocks noGrp="1"/>
          </p:cNvSpPr>
          <p:nvPr>
            <p:ph type="body" sz="quarter" idx="1"/>
          </p:nvPr>
        </p:nvSpPr>
        <p:spPr>
          <a:prstGeom prst="rect">
            <a:avLst/>
          </a:prstGeom>
        </p:spPr>
        <p:txBody>
          <a:bodyPr/>
          <a:lstStyle>
            <a:lvl1pPr defTabSz="914400">
              <a:defRPr sz="1200"/>
            </a:lvl1pPr>
          </a:lstStyle>
          <a:p>
            <a:r>
              <a:t>&lt;read slide&gt;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r>
              <a:t>The overall approach to build small tests for large systems is to use a “test double”. Test doubles replace uncontrollable pieces of the environment with something that we can control.</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p>
            <a:pPr defTabSz="914400">
              <a:defRPr sz="1200"/>
            </a:pPr>
            <a:r>
              <a:t>Doubles are things that look like the real thing but they are not real.</a:t>
            </a:r>
          </a:p>
          <a:p>
            <a:pPr defTabSz="914400">
              <a:defRPr sz="1200"/>
            </a:pPr>
            <a:r>
              <a:t>If you are working on a system which sends an email to customer after an operation, how will you test it? Instead of sending a real email every time you test, you can use doubles (i.e., a mock mail service)</a:t>
            </a:r>
          </a:p>
          <a:p>
            <a:pPr defTabSz="914400">
              <a:defRPr sz="1200"/>
            </a:pPr>
            <a:r>
              <a:t>One way to say this is: you need test doubles when you code (or function) has side effects.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676400" y="730250"/>
            <a:ext cx="21031200" cy="2651126"/>
          </a:xfrm>
          <a:prstGeom prst="rect">
            <a:avLst/>
          </a:prstGeom>
        </p:spPr>
        <p:txBody>
          <a:bodyPr/>
          <a:lstStyle/>
          <a:p>
            <a:r>
              <a:t>Title Text</a:t>
            </a:r>
          </a:p>
        </p:txBody>
      </p:sp>
      <p:sp>
        <p:nvSpPr>
          <p:cNvPr id="43" name="Body Level One…"/>
          <p:cNvSpPr txBox="1">
            <a:spLocks noGrp="1"/>
          </p:cNvSpPr>
          <p:nvPr>
            <p:ph type="body" sz="half" idx="1"/>
          </p:nvPr>
        </p:nvSpPr>
        <p:spPr>
          <a:xfrm>
            <a:off x="1676400" y="3651250"/>
            <a:ext cx="10363200" cy="870267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1676400" y="338137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bmp"/><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bmp"/><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9.tif"/></Relationships>
</file>

<file path=ppt/slides/_rels/slide2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1.png"/><Relationship Id="rId1" Type="http://schemas.openxmlformats.org/officeDocument/2006/relationships/slideLayout" Target="../slideLayouts/slideLayout4.xml"/><Relationship Id="rId4" Type="http://schemas.openxmlformats.org/officeDocument/2006/relationships/hyperlink" Target="https://xkcd.com/1172/"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martinfowler.com/articles/mocksArentStubs.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t>CS 4530: Fundamentals of Software Engineering</a:t>
            </a:r>
            <a:br/>
            <a:br/>
            <a:r>
              <a:t>Module 12 - Designing Tests for Large Systems</a:t>
            </a:r>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defRPr sz="4800"/>
            </a:pPr>
            <a:r>
              <a:t>Jonathan Bell, Adeel Bhutta, Mitch Wand</a:t>
            </a:r>
          </a:p>
          <a:p>
            <a:pPr>
              <a:lnSpc>
                <a:spcPct val="100000"/>
              </a:lnSpc>
              <a:defRPr sz="4800"/>
            </a:pPr>
            <a:r>
              <a:t>Khoury College of Computer Sciences</a:t>
            </a:r>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a:t>
            </a:fld>
            <a:endParaRPr/>
          </a:p>
        </p:txBody>
      </p:sp>
      <p:sp>
        <p:nvSpPr>
          <p:cNvPr id="139" name="Rectangle 2"/>
          <p:cNvSpPr txBox="1"/>
          <p:nvPr/>
        </p:nvSpPr>
        <p:spPr>
          <a:xfrm>
            <a:off x="1502899" y="11739342"/>
            <a:ext cx="12009121"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a:solidFill>
                  <a:srgbClr val="5C5962"/>
                </a:solidFill>
              </a:defRPr>
            </a:pPr>
            <a:r>
              <a:t>© 2022 Released under the </a:t>
            </a:r>
            <a:r>
              <a:rPr u="sng">
                <a:solidFill>
                  <a:srgbClr val="0563C1"/>
                </a:solidFill>
                <a:uFill>
                  <a:solidFill>
                    <a:srgbClr val="0563C1"/>
                  </a:solidFill>
                </a:uFill>
                <a:hlinkClick r:id="rId2"/>
              </a:rPr>
              <a:t>CC BY-SA</a:t>
            </a:r>
            <a:r>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lstStyle>
            <a:lvl1pPr defTabSz="1737360">
              <a:defRPr sz="8360"/>
            </a:lvl1pPr>
          </a:lstStyle>
          <a:p>
            <a:r>
              <a:t>Test Doubles replace uncontrollable pieces of the environment</a:t>
            </a:r>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grpSp>
        <p:nvGrpSpPr>
          <p:cNvPr id="265" name="Cloud 3"/>
          <p:cNvGrpSpPr/>
          <p:nvPr/>
        </p:nvGrpSpPr>
        <p:grpSpPr>
          <a:xfrm>
            <a:off x="15388418" y="3651485"/>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t>Network</a:t>
              </a:r>
              <a:endParaRPr>
                <a:solidFill>
                  <a:srgbClr val="FFFFFF"/>
                </a:solidFill>
              </a:endParaRPr>
            </a:p>
            <a:p>
              <a:pPr>
                <a:defRPr sz="4800"/>
              </a:pPr>
              <a:r>
                <a:t>Resources</a:t>
              </a:r>
            </a:p>
          </p:txBody>
        </p:sp>
      </p:grpSp>
      <p:grpSp>
        <p:nvGrpSpPr>
          <p:cNvPr id="271" name="Can 4"/>
          <p:cNvGrpSpPr/>
          <p:nvPr/>
        </p:nvGrpSpPr>
        <p:grpSpPr>
          <a:xfrm>
            <a:off x="9438965" y="8213215"/>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055330"/>
              <a:ext cx="3092222"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t>Business Logic</a:t>
              </a:r>
            </a:p>
          </p:txBody>
        </p:sp>
      </p:grpSp>
      <p:grpSp>
        <p:nvGrpSpPr>
          <p:cNvPr id="278" name="Smiley Face 6"/>
          <p:cNvGrpSpPr/>
          <p:nvPr/>
        </p:nvGrpSpPr>
        <p:grpSpPr>
          <a:xfrm>
            <a:off x="4837472" y="455407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a:off x="13109265" y="5472844"/>
            <a:ext cx="2276649" cy="5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a:off x="11267765" y="7297271"/>
            <a:ext cx="1" cy="1374781"/>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6666272" y="5432171"/>
            <a:ext cx="2772695" cy="36301"/>
          </a:xfrm>
          <a:prstGeom prst="line">
            <a:avLst/>
          </a:prstGeom>
          <a:ln w="127000">
            <a:solidFill>
              <a:schemeClr val="accent1"/>
            </a:solidFill>
            <a:miter/>
            <a:headEnd type="triangle"/>
            <a:tailEnd type="triangle"/>
          </a:ln>
        </p:spPr>
        <p:txBody>
          <a:bodyPr tIns="91439" bIns="91439"/>
          <a:lstStyle/>
          <a:p>
            <a:endParaRPr/>
          </a:p>
        </p:txBody>
      </p:sp>
      <p:sp>
        <p:nvSpPr>
          <p:cNvPr id="282" name="TextBox 22"/>
          <p:cNvSpPr txBox="1"/>
          <p:nvPr/>
        </p:nvSpPr>
        <p:spPr>
          <a:xfrm>
            <a:off x="19352832" y="8214239"/>
            <a:ext cx="3776684"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Mock network</a:t>
            </a:r>
          </a:p>
        </p:txBody>
      </p:sp>
      <p:sp>
        <p:nvSpPr>
          <p:cNvPr id="283" name="TextBox 24"/>
          <p:cNvSpPr txBox="1"/>
          <p:nvPr/>
        </p:nvSpPr>
        <p:spPr>
          <a:xfrm>
            <a:off x="13523590" y="12506421"/>
            <a:ext cx="3754061"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Fake Database</a:t>
            </a:r>
          </a:p>
        </p:txBody>
      </p:sp>
      <p:sp>
        <p:nvSpPr>
          <p:cNvPr id="284" name="TextBox 29"/>
          <p:cNvSpPr txBox="1"/>
          <p:nvPr/>
        </p:nvSpPr>
        <p:spPr>
          <a:xfrm>
            <a:off x="2419430" y="7841063"/>
            <a:ext cx="3479920"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Random user</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258"/>
                                        </p:tgtEl>
                                        <p:attrNameLst>
                                          <p:attrName>style.visibility</p:attrName>
                                        </p:attrNameLst>
                                      </p:cBhvr>
                                      <p:to>
                                        <p:strVal val="visible"/>
                                      </p:to>
                                    </p:set>
                                    <p:animEffect transition="in" filter="fade">
                                      <p:cBhvr>
                                        <p:cTn id="7" dur="500"/>
                                        <p:tgtEl>
                                          <p:spTgt spid="258"/>
                                        </p:tgtEl>
                                      </p:cBhvr>
                                    </p:animEffect>
                                  </p:childTnLst>
                                </p:cTn>
                              </p:par>
                            </p:childTnLst>
                          </p:cTn>
                        </p:par>
                        <p:par>
                          <p:cTn id="8" fill="hold">
                            <p:stCondLst>
                              <p:cond delay="500"/>
                            </p:stCondLst>
                            <p:childTnLst>
                              <p:par>
                                <p:cTn id="9" presetID="2" presetClass="entr" presetSubtype="4" fill="hold" grpId="2" nodeType="afterEffect">
                                  <p:stCondLst>
                                    <p:cond delay="0"/>
                                  </p:stCondLst>
                                  <p:iterate>
                                    <p:tmAbs val="0"/>
                                  </p:iterate>
                                  <p:childTnLst>
                                    <p:set>
                                      <p:cBhvr>
                                        <p:cTn id="10" fill="hold"/>
                                        <p:tgtEl>
                                          <p:spTgt spid="282"/>
                                        </p:tgtEl>
                                        <p:attrNameLst>
                                          <p:attrName>style.visibility</p:attrName>
                                        </p:attrNameLst>
                                      </p:cBhvr>
                                      <p:to>
                                        <p:strVal val="visible"/>
                                      </p:to>
                                    </p:set>
                                    <p:anim calcmode="lin" valueType="num">
                                      <p:cBhvr>
                                        <p:cTn id="11" dur="500" fill="hold"/>
                                        <p:tgtEl>
                                          <p:spTgt spid="282"/>
                                        </p:tgtEl>
                                        <p:attrNameLst>
                                          <p:attrName>ppt_x</p:attrName>
                                        </p:attrNameLst>
                                      </p:cBhvr>
                                      <p:tavLst>
                                        <p:tav tm="0">
                                          <p:val>
                                            <p:strVal val="#ppt_x"/>
                                          </p:val>
                                        </p:tav>
                                        <p:tav tm="100000">
                                          <p:val>
                                            <p:strVal val="#ppt_x"/>
                                          </p:val>
                                        </p:tav>
                                      </p:tavLst>
                                    </p:anim>
                                    <p:anim calcmode="lin" valueType="num">
                                      <p:cBhvr>
                                        <p:cTn id="12" dur="500" fill="hold"/>
                                        <p:tgtEl>
                                          <p:spTgt spid="28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fill="hold" grpId="3" nodeType="clickEffect">
                                  <p:stCondLst>
                                    <p:cond delay="0"/>
                                  </p:stCondLst>
                                  <p:iterate>
                                    <p:tmAbs val="0"/>
                                  </p:iterate>
                                  <p:childTnLst>
                                    <p:set>
                                      <p:cBhvr>
                                        <p:cTn id="16" fill="hold"/>
                                        <p:tgtEl>
                                          <p:spTgt spid="255"/>
                                        </p:tgtEl>
                                        <p:attrNameLst>
                                          <p:attrName>style.visibility</p:attrName>
                                        </p:attrNameLst>
                                      </p:cBhvr>
                                      <p:to>
                                        <p:strVal val="visible"/>
                                      </p:to>
                                    </p:set>
                                    <p:animEffect transition="in" filter="fade">
                                      <p:cBhvr>
                                        <p:cTn id="17" dur="500"/>
                                        <p:tgtEl>
                                          <p:spTgt spid="255"/>
                                        </p:tgtEl>
                                      </p:cBhvr>
                                    </p:animEffect>
                                  </p:childTnLst>
                                </p:cTn>
                              </p:par>
                            </p:childTnLst>
                          </p:cTn>
                        </p:par>
                        <p:par>
                          <p:cTn id="18" fill="hold">
                            <p:stCondLst>
                              <p:cond delay="500"/>
                            </p:stCondLst>
                            <p:childTnLst>
                              <p:par>
                                <p:cTn id="19" presetID="2" presetClass="entr" presetSubtype="4" fill="hold" grpId="4" nodeType="afterEffect">
                                  <p:stCondLst>
                                    <p:cond delay="0"/>
                                  </p:stCondLst>
                                  <p:iterate>
                                    <p:tmAbs val="0"/>
                                  </p:iterate>
                                  <p:childTnLst>
                                    <p:set>
                                      <p:cBhvr>
                                        <p:cTn id="20" fill="hold"/>
                                        <p:tgtEl>
                                          <p:spTgt spid="283"/>
                                        </p:tgtEl>
                                        <p:attrNameLst>
                                          <p:attrName>style.visibility</p:attrName>
                                        </p:attrNameLst>
                                      </p:cBhvr>
                                      <p:to>
                                        <p:strVal val="visible"/>
                                      </p:to>
                                    </p:set>
                                    <p:anim calcmode="lin" valueType="num">
                                      <p:cBhvr>
                                        <p:cTn id="21" dur="500" fill="hold"/>
                                        <p:tgtEl>
                                          <p:spTgt spid="283"/>
                                        </p:tgtEl>
                                        <p:attrNameLst>
                                          <p:attrName>ppt_x</p:attrName>
                                        </p:attrNameLst>
                                      </p:cBhvr>
                                      <p:tavLst>
                                        <p:tav tm="0">
                                          <p:val>
                                            <p:strVal val="#ppt_x"/>
                                          </p:val>
                                        </p:tav>
                                        <p:tav tm="100000">
                                          <p:val>
                                            <p:strVal val="#ppt_x"/>
                                          </p:val>
                                        </p:tav>
                                      </p:tavLst>
                                    </p:anim>
                                    <p:anim calcmode="lin" valueType="num">
                                      <p:cBhvr>
                                        <p:cTn id="22" dur="500" fill="hold"/>
                                        <p:tgtEl>
                                          <p:spTgt spid="283"/>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fill="hold" grpId="5" nodeType="clickEffect">
                                  <p:stCondLst>
                                    <p:cond delay="0"/>
                                  </p:stCondLst>
                                  <p:iterate>
                                    <p:tmAbs val="0"/>
                                  </p:iterate>
                                  <p:childTnLst>
                                    <p:set>
                                      <p:cBhvr>
                                        <p:cTn id="26" fill="hold"/>
                                        <p:tgtEl>
                                          <p:spTgt spid="254"/>
                                        </p:tgtEl>
                                        <p:attrNameLst>
                                          <p:attrName>style.visibility</p:attrName>
                                        </p:attrNameLst>
                                      </p:cBhvr>
                                      <p:to>
                                        <p:strVal val="visible"/>
                                      </p:to>
                                    </p:set>
                                    <p:animEffect transition="in" filter="fade">
                                      <p:cBhvr>
                                        <p:cTn id="27" dur="500"/>
                                        <p:tgtEl>
                                          <p:spTgt spid="254"/>
                                        </p:tgtEl>
                                      </p:cBhvr>
                                    </p:animEffect>
                                  </p:childTnLst>
                                </p:cTn>
                              </p:par>
                            </p:childTnLst>
                          </p:cTn>
                        </p:par>
                        <p:par>
                          <p:cTn id="28" fill="hold">
                            <p:stCondLst>
                              <p:cond delay="500"/>
                            </p:stCondLst>
                            <p:childTnLst>
                              <p:par>
                                <p:cTn id="29" presetID="2" presetClass="entr" presetSubtype="4" fill="hold" grpId="6" nodeType="afterEffect">
                                  <p:stCondLst>
                                    <p:cond delay="0"/>
                                  </p:stCondLst>
                                  <p:iterate>
                                    <p:tmAbs val="0"/>
                                  </p:iterate>
                                  <p:childTnLst>
                                    <p:set>
                                      <p:cBhvr>
                                        <p:cTn id="30" fill="hold"/>
                                        <p:tgtEl>
                                          <p:spTgt spid="284"/>
                                        </p:tgtEl>
                                        <p:attrNameLst>
                                          <p:attrName>style.visibility</p:attrName>
                                        </p:attrNameLst>
                                      </p:cBhvr>
                                      <p:to>
                                        <p:strVal val="visible"/>
                                      </p:to>
                                    </p:set>
                                    <p:anim calcmode="lin" valueType="num">
                                      <p:cBhvr>
                                        <p:cTn id="31" dur="500" fill="hold"/>
                                        <p:tgtEl>
                                          <p:spTgt spid="284"/>
                                        </p:tgtEl>
                                        <p:attrNameLst>
                                          <p:attrName>ppt_x</p:attrName>
                                        </p:attrNameLst>
                                      </p:cBhvr>
                                      <p:tavLst>
                                        <p:tav tm="0">
                                          <p:val>
                                            <p:strVal val="#ppt_x"/>
                                          </p:val>
                                        </p:tav>
                                        <p:tav tm="100000">
                                          <p:val>
                                            <p:strVal val="#ppt_x"/>
                                          </p:val>
                                        </p:tav>
                                      </p:tavLst>
                                    </p:anim>
                                    <p:anim calcmode="lin" valueType="num">
                                      <p:cBhvr>
                                        <p:cTn id="32" dur="500" fill="hold"/>
                                        <p:tgtEl>
                                          <p:spTgt spid="28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 grpId="5" animBg="1" advAuto="0"/>
      <p:bldP spid="255" grpId="3" animBg="1" advAuto="0"/>
      <p:bldP spid="258" grpId="1" animBg="1" advAuto="0"/>
      <p:bldP spid="282" grpId="2" animBg="1" advAuto="0"/>
      <p:bldP spid="283" grpId="4" animBg="1" advAuto="0"/>
      <p:bldP spid="284" grpId="6"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90"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93" name="Freeform 21"/>
          <p:cNvGrpSpPr/>
          <p:nvPr/>
        </p:nvGrpSpPr>
        <p:grpSpPr>
          <a:xfrm>
            <a:off x="14026953" y="3067663"/>
            <a:ext cx="9776944" cy="7020233"/>
            <a:chOff x="0" y="0"/>
            <a:chExt cx="9776942" cy="7020231"/>
          </a:xfrm>
        </p:grpSpPr>
        <p:sp>
          <p:nvSpPr>
            <p:cNvPr id="291"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92"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94" name="Title 1"/>
          <p:cNvSpPr txBox="1">
            <a:spLocks noGrp="1"/>
          </p:cNvSpPr>
          <p:nvPr>
            <p:ph type="title"/>
          </p:nvPr>
        </p:nvSpPr>
        <p:spPr>
          <a:xfrm>
            <a:off x="1676400" y="0"/>
            <a:ext cx="21031200" cy="2651126"/>
          </a:xfrm>
          <a:prstGeom prst="rect">
            <a:avLst/>
          </a:prstGeom>
        </p:spPr>
        <p:txBody>
          <a:bodyPr/>
          <a:lstStyle/>
          <a:p>
            <a:r>
              <a:t>What are Test Doubles?</a:t>
            </a:r>
          </a:p>
        </p:txBody>
      </p:sp>
      <p:sp>
        <p:nvSpPr>
          <p:cNvPr id="295"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grpSp>
        <p:nvGrpSpPr>
          <p:cNvPr id="300" name="Cloud 3"/>
          <p:cNvGrpSpPr/>
          <p:nvPr/>
        </p:nvGrpSpPr>
        <p:grpSpPr>
          <a:xfrm>
            <a:off x="15388418" y="3651485"/>
            <a:ext cx="4701131" cy="3664707"/>
            <a:chOff x="0" y="0"/>
            <a:chExt cx="4701130" cy="3664706"/>
          </a:xfrm>
        </p:grpSpPr>
        <p:grpSp>
          <p:nvGrpSpPr>
            <p:cNvPr id="298" name="Group"/>
            <p:cNvGrpSpPr/>
            <p:nvPr/>
          </p:nvGrpSpPr>
          <p:grpSpPr>
            <a:xfrm>
              <a:off x="0" y="-1"/>
              <a:ext cx="4701131" cy="3664708"/>
              <a:chOff x="0" y="0"/>
              <a:chExt cx="4701130" cy="3664706"/>
            </a:xfrm>
          </p:grpSpPr>
          <p:sp>
            <p:nvSpPr>
              <p:cNvPr id="296"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97"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99"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t>Network</a:t>
              </a:r>
              <a:endParaRPr>
                <a:solidFill>
                  <a:srgbClr val="FFFFFF"/>
                </a:solidFill>
              </a:endParaRPr>
            </a:p>
            <a:p>
              <a:pPr>
                <a:defRPr sz="4800"/>
              </a:pPr>
              <a:r>
                <a:t>Resources</a:t>
              </a:r>
            </a:p>
          </p:txBody>
        </p:sp>
      </p:grpSp>
      <p:grpSp>
        <p:nvGrpSpPr>
          <p:cNvPr id="306" name="Can 4"/>
          <p:cNvGrpSpPr/>
          <p:nvPr/>
        </p:nvGrpSpPr>
        <p:grpSpPr>
          <a:xfrm>
            <a:off x="9438965" y="8213215"/>
            <a:ext cx="3657601" cy="4864609"/>
            <a:chOff x="0" y="0"/>
            <a:chExt cx="3657600" cy="4864608"/>
          </a:xfrm>
        </p:grpSpPr>
        <p:grpSp>
          <p:nvGrpSpPr>
            <p:cNvPr id="304" name="Group"/>
            <p:cNvGrpSpPr/>
            <p:nvPr/>
          </p:nvGrpSpPr>
          <p:grpSpPr>
            <a:xfrm>
              <a:off x="0" y="-1"/>
              <a:ext cx="3657600" cy="4864610"/>
              <a:chOff x="0" y="0"/>
              <a:chExt cx="3657600" cy="4864608"/>
            </a:xfrm>
          </p:grpSpPr>
          <p:sp>
            <p:nvSpPr>
              <p:cNvPr id="301"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302"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303"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305"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t>   Database</a:t>
              </a:r>
            </a:p>
          </p:txBody>
        </p:sp>
      </p:grpSp>
      <p:grpSp>
        <p:nvGrpSpPr>
          <p:cNvPr id="309" name="Rounded Rectangle 5"/>
          <p:cNvGrpSpPr/>
          <p:nvPr/>
        </p:nvGrpSpPr>
        <p:grpSpPr>
          <a:xfrm>
            <a:off x="9438965" y="3639672"/>
            <a:ext cx="3657601" cy="3657601"/>
            <a:chOff x="0" y="0"/>
            <a:chExt cx="3657600" cy="3657600"/>
          </a:xfrm>
        </p:grpSpPr>
        <p:sp>
          <p:nvSpPr>
            <p:cNvPr id="307"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308" name="Business Logic"/>
            <p:cNvSpPr txBox="1"/>
            <p:nvPr/>
          </p:nvSpPr>
          <p:spPr>
            <a:xfrm>
              <a:off x="282689" y="1055330"/>
              <a:ext cx="3092222"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t>Business Logic</a:t>
              </a:r>
            </a:p>
          </p:txBody>
        </p:sp>
      </p:grpSp>
      <p:grpSp>
        <p:nvGrpSpPr>
          <p:cNvPr id="313" name="Smiley Face 6"/>
          <p:cNvGrpSpPr/>
          <p:nvPr/>
        </p:nvGrpSpPr>
        <p:grpSpPr>
          <a:xfrm>
            <a:off x="4837472" y="4554072"/>
            <a:ext cx="1828801" cy="1828801"/>
            <a:chOff x="0" y="0"/>
            <a:chExt cx="1828800" cy="1828800"/>
          </a:xfrm>
        </p:grpSpPr>
        <p:sp>
          <p:nvSpPr>
            <p:cNvPr id="310"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311"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312"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323" name="Straight Arrow Connector 8"/>
          <p:cNvSpPr/>
          <p:nvPr/>
        </p:nvSpPr>
        <p:spPr>
          <a:xfrm>
            <a:off x="13109265" y="5472844"/>
            <a:ext cx="2276649" cy="5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rgbClr val="FF0000"/>
            </a:solidFill>
            <a:miter/>
            <a:headEnd type="triangle"/>
            <a:tailEnd type="triangle"/>
          </a:ln>
        </p:spPr>
        <p:txBody>
          <a:bodyPr/>
          <a:lstStyle/>
          <a:p>
            <a:endParaRPr/>
          </a:p>
        </p:txBody>
      </p:sp>
      <p:sp>
        <p:nvSpPr>
          <p:cNvPr id="315" name="Straight Arrow Connector 10"/>
          <p:cNvSpPr/>
          <p:nvPr/>
        </p:nvSpPr>
        <p:spPr>
          <a:xfrm>
            <a:off x="11267765" y="7297271"/>
            <a:ext cx="1" cy="1374781"/>
          </a:xfrm>
          <a:prstGeom prst="line">
            <a:avLst/>
          </a:prstGeom>
          <a:ln w="127000">
            <a:solidFill>
              <a:srgbClr val="FF0000"/>
            </a:solidFill>
            <a:miter/>
            <a:headEnd type="triangle"/>
            <a:tailEnd type="triangle"/>
          </a:ln>
        </p:spPr>
        <p:txBody>
          <a:bodyPr tIns="91439" bIns="91439"/>
          <a:lstStyle/>
          <a:p>
            <a:endParaRPr/>
          </a:p>
        </p:txBody>
      </p:sp>
      <p:sp>
        <p:nvSpPr>
          <p:cNvPr id="316" name="Straight Arrow Connector 13"/>
          <p:cNvSpPr/>
          <p:nvPr/>
        </p:nvSpPr>
        <p:spPr>
          <a:xfrm flipV="1">
            <a:off x="6666272" y="5432171"/>
            <a:ext cx="2772695" cy="36301"/>
          </a:xfrm>
          <a:prstGeom prst="line">
            <a:avLst/>
          </a:prstGeom>
          <a:ln w="127000">
            <a:solidFill>
              <a:srgbClr val="FF0000"/>
            </a:solidFill>
            <a:miter/>
            <a:headEnd type="triangle"/>
            <a:tailEnd type="triangle"/>
          </a:ln>
        </p:spPr>
        <p:txBody>
          <a:bodyPr tIns="91439" bIns="91439"/>
          <a:lstStyle/>
          <a:p>
            <a:endParaRPr/>
          </a:p>
        </p:txBody>
      </p:sp>
      <p:sp>
        <p:nvSpPr>
          <p:cNvPr id="317" name="TextBox 22"/>
          <p:cNvSpPr txBox="1"/>
          <p:nvPr/>
        </p:nvSpPr>
        <p:spPr>
          <a:xfrm>
            <a:off x="19352832" y="8214239"/>
            <a:ext cx="3776684"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Mock network</a:t>
            </a:r>
          </a:p>
        </p:txBody>
      </p:sp>
      <p:sp>
        <p:nvSpPr>
          <p:cNvPr id="318" name="TextBox 24"/>
          <p:cNvSpPr txBox="1"/>
          <p:nvPr/>
        </p:nvSpPr>
        <p:spPr>
          <a:xfrm>
            <a:off x="13523590" y="12506421"/>
            <a:ext cx="3754061"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Fake Database</a:t>
            </a:r>
          </a:p>
        </p:txBody>
      </p:sp>
      <p:sp>
        <p:nvSpPr>
          <p:cNvPr id="319" name="TextBox 29"/>
          <p:cNvSpPr txBox="1"/>
          <p:nvPr/>
        </p:nvSpPr>
        <p:spPr>
          <a:xfrm>
            <a:off x="2419430" y="7841063"/>
            <a:ext cx="3479920"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Random user</a:t>
            </a:r>
          </a:p>
        </p:txBody>
      </p:sp>
      <p:sp>
        <p:nvSpPr>
          <p:cNvPr id="320" name="TextBox 17"/>
          <p:cNvSpPr txBox="1"/>
          <p:nvPr/>
        </p:nvSpPr>
        <p:spPr>
          <a:xfrm>
            <a:off x="12695082" y="4321442"/>
            <a:ext cx="3095646" cy="79764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rgbClr val="FF0000"/>
                </a:solidFill>
              </a:defRPr>
            </a:lvl1pPr>
          </a:lstStyle>
          <a:p>
            <a:r>
              <a:t>Test Double</a:t>
            </a:r>
          </a:p>
        </p:txBody>
      </p:sp>
      <p:sp>
        <p:nvSpPr>
          <p:cNvPr id="321" name="TextBox 20"/>
          <p:cNvSpPr txBox="1"/>
          <p:nvPr/>
        </p:nvSpPr>
        <p:spPr>
          <a:xfrm>
            <a:off x="6678916" y="4202381"/>
            <a:ext cx="3095646"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rgbClr val="FF0000"/>
                </a:solidFill>
              </a:defRPr>
            </a:lvl1pPr>
          </a:lstStyle>
          <a:p>
            <a:r>
              <a:t>Test Double</a:t>
            </a:r>
          </a:p>
        </p:txBody>
      </p:sp>
      <p:sp>
        <p:nvSpPr>
          <p:cNvPr id="322" name="TextBox 25"/>
          <p:cNvSpPr txBox="1"/>
          <p:nvPr/>
        </p:nvSpPr>
        <p:spPr>
          <a:xfrm>
            <a:off x="11520661" y="7517375"/>
            <a:ext cx="3095646"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rgbClr val="FF0000"/>
                </a:solidFill>
              </a:defRPr>
            </a:lvl1pPr>
          </a:lstStyle>
          <a:p>
            <a:r>
              <a:t>Test Double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2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316"/>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3" nodeType="afterEffect">
                                  <p:stCondLst>
                                    <p:cond delay="0"/>
                                  </p:stCondLst>
                                  <p:iterate>
                                    <p:tmAbs val="0"/>
                                  </p:iterate>
                                  <p:childTnLst>
                                    <p:set>
                                      <p:cBhvr>
                                        <p:cTn id="12" fill="hold"/>
                                        <p:tgtEl>
                                          <p:spTgt spid="315"/>
                                        </p:tgtEl>
                                        <p:attrNameLst>
                                          <p:attrName>style.visibility</p:attrName>
                                        </p:attrNameLst>
                                      </p:cBhvr>
                                      <p:to>
                                        <p:strVal val="visible"/>
                                      </p:to>
                                    </p:set>
                                  </p:childTnLst>
                                </p:cTn>
                              </p:par>
                            </p:childTnLst>
                          </p:cTn>
                        </p:par>
                        <p:par>
                          <p:cTn id="13" fill="hold">
                            <p:stCondLst>
                              <p:cond delay="0"/>
                            </p:stCondLst>
                            <p:childTnLst>
                              <p:par>
                                <p:cTn id="14" presetID="2" presetClass="entr" presetSubtype="4" fill="hold" grpId="4" nodeType="afterEffect">
                                  <p:stCondLst>
                                    <p:cond delay="0"/>
                                  </p:stCondLst>
                                  <p:iterate>
                                    <p:tmAbs val="0"/>
                                  </p:iterate>
                                  <p:childTnLst>
                                    <p:set>
                                      <p:cBhvr>
                                        <p:cTn id="15" fill="hold"/>
                                        <p:tgtEl>
                                          <p:spTgt spid="320"/>
                                        </p:tgtEl>
                                        <p:attrNameLst>
                                          <p:attrName>style.visibility</p:attrName>
                                        </p:attrNameLst>
                                      </p:cBhvr>
                                      <p:to>
                                        <p:strVal val="visible"/>
                                      </p:to>
                                    </p:set>
                                    <p:anim calcmode="lin" valueType="num">
                                      <p:cBhvr>
                                        <p:cTn id="16" dur="500" fill="hold"/>
                                        <p:tgtEl>
                                          <p:spTgt spid="320"/>
                                        </p:tgtEl>
                                        <p:attrNameLst>
                                          <p:attrName>ppt_x</p:attrName>
                                        </p:attrNameLst>
                                      </p:cBhvr>
                                      <p:tavLst>
                                        <p:tav tm="0">
                                          <p:val>
                                            <p:strVal val="#ppt_x"/>
                                          </p:val>
                                        </p:tav>
                                        <p:tav tm="100000">
                                          <p:val>
                                            <p:strVal val="#ppt_x"/>
                                          </p:val>
                                        </p:tav>
                                      </p:tavLst>
                                    </p:anim>
                                    <p:anim calcmode="lin" valueType="num">
                                      <p:cBhvr>
                                        <p:cTn id="17" dur="500" fill="hold"/>
                                        <p:tgtEl>
                                          <p:spTgt spid="320"/>
                                        </p:tgtEl>
                                        <p:attrNameLst>
                                          <p:attrName>ppt_y</p:attrName>
                                        </p:attrNameLst>
                                      </p:cBhvr>
                                      <p:tavLst>
                                        <p:tav tm="0">
                                          <p:val>
                                            <p:strVal val="1+#ppt_h/2"/>
                                          </p:val>
                                        </p:tav>
                                        <p:tav tm="100000">
                                          <p:val>
                                            <p:strVal val="#ppt_y"/>
                                          </p:val>
                                        </p:tav>
                                      </p:tavLst>
                                    </p:anim>
                                  </p:childTnLst>
                                </p:cTn>
                              </p:par>
                            </p:childTnLst>
                          </p:cTn>
                        </p:par>
                        <p:par>
                          <p:cTn id="18" fill="hold">
                            <p:stCondLst>
                              <p:cond delay="500"/>
                            </p:stCondLst>
                            <p:childTnLst>
                              <p:par>
                                <p:cTn id="19" presetID="2" presetClass="entr" presetSubtype="4" fill="hold" grpId="5" nodeType="afterEffect">
                                  <p:stCondLst>
                                    <p:cond delay="0"/>
                                  </p:stCondLst>
                                  <p:iterate>
                                    <p:tmAbs val="0"/>
                                  </p:iterate>
                                  <p:childTnLst>
                                    <p:set>
                                      <p:cBhvr>
                                        <p:cTn id="20" fill="hold"/>
                                        <p:tgtEl>
                                          <p:spTgt spid="321"/>
                                        </p:tgtEl>
                                        <p:attrNameLst>
                                          <p:attrName>style.visibility</p:attrName>
                                        </p:attrNameLst>
                                      </p:cBhvr>
                                      <p:to>
                                        <p:strVal val="visible"/>
                                      </p:to>
                                    </p:set>
                                    <p:anim calcmode="lin" valueType="num">
                                      <p:cBhvr>
                                        <p:cTn id="21" dur="500" fill="hold"/>
                                        <p:tgtEl>
                                          <p:spTgt spid="321"/>
                                        </p:tgtEl>
                                        <p:attrNameLst>
                                          <p:attrName>ppt_x</p:attrName>
                                        </p:attrNameLst>
                                      </p:cBhvr>
                                      <p:tavLst>
                                        <p:tav tm="0">
                                          <p:val>
                                            <p:strVal val="#ppt_x"/>
                                          </p:val>
                                        </p:tav>
                                        <p:tav tm="100000">
                                          <p:val>
                                            <p:strVal val="#ppt_x"/>
                                          </p:val>
                                        </p:tav>
                                      </p:tavLst>
                                    </p:anim>
                                    <p:anim calcmode="lin" valueType="num">
                                      <p:cBhvr>
                                        <p:cTn id="22" dur="500" fill="hold"/>
                                        <p:tgtEl>
                                          <p:spTgt spid="321"/>
                                        </p:tgtEl>
                                        <p:attrNameLst>
                                          <p:attrName>ppt_y</p:attrName>
                                        </p:attrNameLst>
                                      </p:cBhvr>
                                      <p:tavLst>
                                        <p:tav tm="0">
                                          <p:val>
                                            <p:strVal val="1+#ppt_h/2"/>
                                          </p:val>
                                        </p:tav>
                                        <p:tav tm="100000">
                                          <p:val>
                                            <p:strVal val="#ppt_y"/>
                                          </p:val>
                                        </p:tav>
                                      </p:tavLst>
                                    </p:anim>
                                  </p:childTnLst>
                                </p:cTn>
                              </p:par>
                            </p:childTnLst>
                          </p:cTn>
                        </p:par>
                        <p:par>
                          <p:cTn id="23" fill="hold">
                            <p:stCondLst>
                              <p:cond delay="1000"/>
                            </p:stCondLst>
                            <p:childTnLst>
                              <p:par>
                                <p:cTn id="24" presetID="2" presetClass="entr" presetSubtype="4" fill="hold" grpId="6" nodeType="afterEffect">
                                  <p:stCondLst>
                                    <p:cond delay="0"/>
                                  </p:stCondLst>
                                  <p:iterate>
                                    <p:tmAbs val="0"/>
                                  </p:iterate>
                                  <p:childTnLst>
                                    <p:set>
                                      <p:cBhvr>
                                        <p:cTn id="25" fill="hold"/>
                                        <p:tgtEl>
                                          <p:spTgt spid="322"/>
                                        </p:tgtEl>
                                        <p:attrNameLst>
                                          <p:attrName>style.visibility</p:attrName>
                                        </p:attrNameLst>
                                      </p:cBhvr>
                                      <p:to>
                                        <p:strVal val="visible"/>
                                      </p:to>
                                    </p:set>
                                    <p:anim calcmode="lin" valueType="num">
                                      <p:cBhvr>
                                        <p:cTn id="26" dur="500" fill="hold"/>
                                        <p:tgtEl>
                                          <p:spTgt spid="322"/>
                                        </p:tgtEl>
                                        <p:attrNameLst>
                                          <p:attrName>ppt_x</p:attrName>
                                        </p:attrNameLst>
                                      </p:cBhvr>
                                      <p:tavLst>
                                        <p:tav tm="0">
                                          <p:val>
                                            <p:strVal val="#ppt_x"/>
                                          </p:val>
                                        </p:tav>
                                        <p:tav tm="100000">
                                          <p:val>
                                            <p:strVal val="#ppt_x"/>
                                          </p:val>
                                        </p:tav>
                                      </p:tavLst>
                                    </p:anim>
                                    <p:anim calcmode="lin" valueType="num">
                                      <p:cBhvr>
                                        <p:cTn id="27" dur="500" fill="hold"/>
                                        <p:tgtEl>
                                          <p:spTgt spid="3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3" grpId="1" animBg="1" advAuto="0"/>
      <p:bldP spid="315" grpId="3" animBg="1" advAuto="0"/>
      <p:bldP spid="316" grpId="2" animBg="1" advAuto="0"/>
      <p:bldP spid="320" grpId="4" animBg="1" advAuto="0"/>
      <p:bldP spid="321" grpId="5" animBg="1" advAuto="0"/>
      <p:bldP spid="322" grpId="6"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When to use Test Doubles?"/>
          <p:cNvSpPr txBox="1">
            <a:spLocks noGrp="1"/>
          </p:cNvSpPr>
          <p:nvPr>
            <p:ph type="title"/>
          </p:nvPr>
        </p:nvSpPr>
        <p:spPr>
          <a:prstGeom prst="rect">
            <a:avLst/>
          </a:prstGeom>
        </p:spPr>
        <p:txBody>
          <a:bodyPr/>
          <a:lstStyle/>
          <a:p>
            <a:r>
              <a:t>When to use Test Doubles?</a:t>
            </a:r>
          </a:p>
        </p:txBody>
      </p:sp>
      <p:sp>
        <p:nvSpPr>
          <p:cNvPr id="328" name="To create “small” tests that are faster and less flaky…"/>
          <p:cNvSpPr txBox="1">
            <a:spLocks noGrp="1"/>
          </p:cNvSpPr>
          <p:nvPr>
            <p:ph type="body" idx="1"/>
          </p:nvPr>
        </p:nvSpPr>
        <p:spPr>
          <a:prstGeom prst="rect">
            <a:avLst/>
          </a:prstGeom>
        </p:spPr>
        <p:txBody>
          <a:bodyPr/>
          <a:lstStyle/>
          <a:p>
            <a:pPr marL="425195" indent="-425195" defTabSz="1700783">
              <a:spcBef>
                <a:spcPts val="1800"/>
              </a:spcBef>
              <a:defRPr sz="5208"/>
            </a:pPr>
            <a:r>
              <a:t>To create “small” tests that are faster and less flaky</a:t>
            </a:r>
          </a:p>
          <a:p>
            <a:pPr marL="850391" lvl="1" indent="-425195" defTabSz="1700783">
              <a:spcBef>
                <a:spcPts val="1800"/>
              </a:spcBef>
              <a:defRPr sz="5208"/>
            </a:pPr>
            <a:r>
              <a:t>Example: Testing a unit that processes result of an external API call; only interested in testing what happens </a:t>
            </a:r>
            <a:r>
              <a:rPr i="1"/>
              <a:t>after</a:t>
            </a:r>
            <a:r>
              <a:t> the external call returns</a:t>
            </a:r>
          </a:p>
          <a:p>
            <a:pPr marL="425195" indent="-425195" defTabSz="1700783">
              <a:spcBef>
                <a:spcPts val="1800"/>
              </a:spcBef>
              <a:defRPr sz="5208"/>
            </a:pPr>
            <a:r>
              <a:t>When the real thing is unavailable</a:t>
            </a:r>
          </a:p>
          <a:p>
            <a:pPr marL="850391" lvl="1" indent="-425195" defTabSz="1700783">
              <a:spcBef>
                <a:spcPts val="1800"/>
              </a:spcBef>
              <a:defRPr sz="5208"/>
            </a:pPr>
            <a:r>
              <a:t>Example: Integrating with external vendors</a:t>
            </a:r>
          </a:p>
          <a:p>
            <a:pPr marL="425195" indent="-425195" defTabSz="1700783">
              <a:spcBef>
                <a:spcPts val="1800"/>
              </a:spcBef>
              <a:defRPr sz="5208"/>
            </a:pPr>
            <a:r>
              <a:t>When testing for unusual or exceptional cases that are hard to make happen in practice</a:t>
            </a:r>
          </a:p>
          <a:p>
            <a:pPr marL="850391" lvl="1" indent="-425195" defTabSz="1700783">
              <a:spcBef>
                <a:spcPts val="1800"/>
              </a:spcBef>
              <a:defRPr sz="5208"/>
            </a:pPr>
            <a:r>
              <a:t>Example: when external service fails in the middle of a transaction</a:t>
            </a:r>
          </a:p>
        </p:txBody>
      </p:sp>
      <p:sp>
        <p:nvSpPr>
          <p:cNvPr id="32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12</a:t>
            </a:fld>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Title 1"/>
          <p:cNvSpPr txBox="1">
            <a:spLocks noGrp="1"/>
          </p:cNvSpPr>
          <p:nvPr>
            <p:ph type="title"/>
          </p:nvPr>
        </p:nvSpPr>
        <p:spPr>
          <a:xfrm>
            <a:off x="1676399" y="64785"/>
            <a:ext cx="21031201" cy="2651127"/>
          </a:xfrm>
          <a:prstGeom prst="rect">
            <a:avLst/>
          </a:prstGeom>
        </p:spPr>
        <p:txBody>
          <a:bodyPr/>
          <a:lstStyle/>
          <a:p>
            <a:r>
              <a:t>Test Doubles Intercept Calls to Methods</a:t>
            </a:r>
          </a:p>
        </p:txBody>
      </p:sp>
      <p:sp>
        <p:nvSpPr>
          <p:cNvPr id="332" name="Content Placeholder 3"/>
          <p:cNvSpPr txBox="1">
            <a:spLocks noGrp="1"/>
          </p:cNvSpPr>
          <p:nvPr>
            <p:ph type="body" idx="1"/>
          </p:nvPr>
        </p:nvSpPr>
        <p:spPr>
          <a:xfrm>
            <a:off x="1676400" y="3000320"/>
            <a:ext cx="19310874" cy="8702676"/>
          </a:xfrm>
          <a:prstGeom prst="rect">
            <a:avLst/>
          </a:prstGeom>
        </p:spPr>
        <p:txBody>
          <a:bodyPr/>
          <a:lstStyle/>
          <a:p>
            <a:pPr marL="406908" indent="-406908" defTabSz="1627632">
              <a:spcBef>
                <a:spcPts val="1700"/>
              </a:spcBef>
              <a:defRPr sz="4984"/>
            </a:pPr>
            <a:r>
              <a:t>Testing frameworks provide two common abstractions for doubles</a:t>
            </a:r>
          </a:p>
          <a:p>
            <a:pPr marL="813816" lvl="1" indent="-406908" defTabSz="1627632">
              <a:spcBef>
                <a:spcPts val="1700"/>
              </a:spcBef>
              <a:defRPr sz="4984"/>
            </a:pPr>
            <a:r>
              <a:t>Transparently modifies programs while running to intercept calls</a:t>
            </a:r>
          </a:p>
          <a:p>
            <a:pPr marL="406908" indent="-406908" defTabSz="1627632">
              <a:spcBef>
                <a:spcPts val="1700"/>
              </a:spcBef>
              <a:defRPr sz="4984"/>
            </a:pPr>
            <a:r>
              <a:rPr b="1"/>
              <a:t>Spies</a:t>
            </a:r>
            <a:r>
              <a:t> invoke the original method, but record the parameters and call information</a:t>
            </a:r>
          </a:p>
          <a:p>
            <a:pPr marL="406908" indent="-406908" defTabSz="1627632">
              <a:spcBef>
                <a:spcPts val="1700"/>
              </a:spcBef>
              <a:defRPr sz="4984"/>
            </a:pPr>
            <a:r>
              <a:rPr b="1"/>
              <a:t>Mocks</a:t>
            </a:r>
            <a:r>
              <a:t> do not invoke the original method</a:t>
            </a:r>
          </a:p>
          <a:p>
            <a:pPr marL="813816" lvl="1" indent="-406908" defTabSz="1627632">
              <a:spcBef>
                <a:spcPts val="1700"/>
              </a:spcBef>
              <a:defRPr sz="4984"/>
            </a:pPr>
            <a:r>
              <a:t>Default is to provide canned responses (Jest picks: </a:t>
            </a:r>
            <a:r>
              <a:rPr>
                <a:latin typeface="Courier"/>
                <a:ea typeface="Courier"/>
                <a:cs typeface="Courier"/>
                <a:sym typeface="Courier"/>
              </a:rPr>
              <a:t>undefined</a:t>
            </a:r>
            <a:r>
              <a:t>)</a:t>
            </a:r>
          </a:p>
          <a:p>
            <a:pPr marL="813816" lvl="1" indent="-406908" defTabSz="1627632">
              <a:spcBef>
                <a:spcPts val="1700"/>
              </a:spcBef>
              <a:defRPr sz="4984"/>
            </a:pPr>
            <a:r>
              <a:t> Also can provide a mock implementation to entirely replace the original method</a:t>
            </a:r>
          </a:p>
          <a:p>
            <a:pPr marL="406908" indent="-406908" defTabSz="1627632">
              <a:spcBef>
                <a:spcPts val="1700"/>
              </a:spcBef>
              <a:defRPr sz="4984"/>
            </a:pPr>
            <a:r>
              <a:t>Other frameworks use terms like “fake” and “stub” for variants of these; we focus on Jest’s features (spies, mocks)</a:t>
            </a:r>
          </a:p>
        </p:txBody>
      </p:sp>
      <p:sp>
        <p:nvSpPr>
          <p:cNvPr id="333"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Title 1"/>
          <p:cNvSpPr txBox="1">
            <a:spLocks noGrp="1"/>
          </p:cNvSpPr>
          <p:nvPr>
            <p:ph type="title"/>
          </p:nvPr>
        </p:nvSpPr>
        <p:spPr>
          <a:xfrm>
            <a:off x="1676400" y="36510"/>
            <a:ext cx="21031200" cy="2651126"/>
          </a:xfrm>
          <a:prstGeom prst="rect">
            <a:avLst/>
          </a:prstGeom>
        </p:spPr>
        <p:txBody>
          <a:bodyPr/>
          <a:lstStyle/>
          <a:p>
            <a:r>
              <a:t>Test Spy is a stub that </a:t>
            </a:r>
            <a:r>
              <a:rPr>
                <a:solidFill>
                  <a:srgbClr val="FF0000"/>
                </a:solidFill>
              </a:rPr>
              <a:t>remembers</a:t>
            </a:r>
            <a:r>
              <a:t> how the object was called</a:t>
            </a:r>
          </a:p>
        </p:txBody>
      </p:sp>
      <p:sp>
        <p:nvSpPr>
          <p:cNvPr id="336" name="Content Placeholder 2"/>
          <p:cNvSpPr txBox="1">
            <a:spLocks noGrp="1"/>
          </p:cNvSpPr>
          <p:nvPr>
            <p:ph type="body" idx="1"/>
          </p:nvPr>
        </p:nvSpPr>
        <p:spPr>
          <a:xfrm>
            <a:off x="1676400" y="3000319"/>
            <a:ext cx="15774690" cy="9344081"/>
          </a:xfrm>
          <a:prstGeom prst="rect">
            <a:avLst/>
          </a:prstGeom>
        </p:spPr>
        <p:txBody>
          <a:bodyPr/>
          <a:lstStyle/>
          <a:p>
            <a:r>
              <a:t>Test can check what happened earlier;</a:t>
            </a:r>
          </a:p>
          <a:p>
            <a:pPr marL="914400" lvl="1" indent="-457200">
              <a:spcBef>
                <a:spcPts val="1000"/>
              </a:spcBef>
              <a:defRPr sz="4800"/>
            </a:pPr>
            <a:r>
              <a:t>For example: a particular method should be called</a:t>
            </a:r>
          </a:p>
          <a:p>
            <a:pPr marL="1828800" lvl="2" indent="-914400">
              <a:spcBef>
                <a:spcPts val="1000"/>
              </a:spcBef>
              <a:buFontTx/>
              <a:buAutoNum type="arabicPeriod"/>
              <a:defRPr sz="4000"/>
            </a:pPr>
            <a:r>
              <a:t>First with parameters “foo” and 42;</a:t>
            </a:r>
          </a:p>
          <a:p>
            <a:pPr marL="1828800" lvl="2" indent="-914400">
              <a:spcBef>
                <a:spcPts val="1000"/>
              </a:spcBef>
              <a:buFontTx/>
              <a:buAutoNum type="arabicPeriod"/>
              <a:defRPr sz="4000"/>
            </a:pPr>
            <a:r>
              <a:t>Then with parameters “quux” and -88.</a:t>
            </a:r>
          </a:p>
          <a:p>
            <a:r>
              <a:t>A spy can be useful in conjunction with the “real” environment:</a:t>
            </a:r>
          </a:p>
          <a:p>
            <a:pPr marL="914400" lvl="1" indent="-457200">
              <a:spcBef>
                <a:spcPts val="1000"/>
              </a:spcBef>
              <a:defRPr sz="4800"/>
            </a:pPr>
            <a:r>
              <a:t>What was sent on the network?</a:t>
            </a:r>
          </a:p>
          <a:p>
            <a:pPr marL="914400" lvl="1" indent="-457200">
              <a:spcBef>
                <a:spcPts val="1000"/>
              </a:spcBef>
              <a:defRPr sz="4800"/>
            </a:pPr>
            <a:r>
              <a:t>How many times a problem was logged?</a:t>
            </a:r>
          </a:p>
          <a:p>
            <a:pPr marL="914400" lvl="1" indent="-457200">
              <a:spcBef>
                <a:spcPts val="1000"/>
              </a:spcBef>
              <a:defRPr sz="4800"/>
            </a:pPr>
            <a:r>
              <a:t>What was inserted in the database?</a:t>
            </a:r>
          </a:p>
        </p:txBody>
      </p:sp>
      <p:sp>
        <p:nvSpPr>
          <p:cNvPr id="337"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grpSp>
        <p:nvGrpSpPr>
          <p:cNvPr id="340" name="Rectangle 4"/>
          <p:cNvGrpSpPr/>
          <p:nvPr/>
        </p:nvGrpSpPr>
        <p:grpSpPr>
          <a:xfrm>
            <a:off x="18447847" y="6147187"/>
            <a:ext cx="4259753" cy="1733621"/>
            <a:chOff x="0" y="0"/>
            <a:chExt cx="4259752" cy="1733619"/>
          </a:xfrm>
        </p:grpSpPr>
        <p:sp>
          <p:nvSpPr>
            <p:cNvPr id="338" name="Rectangle"/>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39" name="Spy “remembers”"/>
            <p:cNvSpPr txBox="1"/>
            <p:nvPr/>
          </p:nvSpPr>
          <p:spPr>
            <a:xfrm>
              <a:off x="104139" y="12700"/>
              <a:ext cx="4051474" cy="1706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Spy “remembers”</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40"/>
                                        </p:tgtEl>
                                        <p:attrNameLst>
                                          <p:attrName>style.visibility</p:attrName>
                                        </p:attrNameLst>
                                      </p:cBhvr>
                                      <p:to>
                                        <p:strVal val="visible"/>
                                      </p:to>
                                    </p:set>
                                    <p:anim calcmode="lin" valueType="num">
                                      <p:cBhvr>
                                        <p:cTn id="7" dur="500" fill="hold"/>
                                        <p:tgtEl>
                                          <p:spTgt spid="340"/>
                                        </p:tgtEl>
                                        <p:attrNameLst>
                                          <p:attrName>ppt_x</p:attrName>
                                        </p:attrNameLst>
                                      </p:cBhvr>
                                      <p:tavLst>
                                        <p:tav tm="0">
                                          <p:val>
                                            <p:strVal val="#ppt_x"/>
                                          </p:val>
                                        </p:tav>
                                        <p:tav tm="100000">
                                          <p:val>
                                            <p:strVal val="#ppt_x"/>
                                          </p:val>
                                        </p:tav>
                                      </p:tavLst>
                                    </p:anim>
                                    <p:anim calcmode="lin" valueType="num">
                                      <p:cBhvr>
                                        <p:cTn id="8" dur="500" fill="hold"/>
                                        <p:tgtEl>
                                          <p:spTgt spid="3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0" grpId="1"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Title 1"/>
          <p:cNvSpPr txBox="1">
            <a:spLocks noGrp="1"/>
          </p:cNvSpPr>
          <p:nvPr>
            <p:ph type="title"/>
          </p:nvPr>
        </p:nvSpPr>
        <p:spPr>
          <a:prstGeom prst="rect">
            <a:avLst/>
          </a:prstGeom>
        </p:spPr>
        <p:txBody>
          <a:bodyPr/>
          <a:lstStyle/>
          <a:p>
            <a:r>
              <a:t>Example: Test Spies in IP2</a:t>
            </a:r>
          </a:p>
        </p:txBody>
      </p:sp>
      <p:sp>
        <p:nvSpPr>
          <p:cNvPr id="345" name="useConversationAreaOccupants should call the method addListener when rendered, and on cleanup, call removeListener with the same exact argument…"/>
          <p:cNvSpPr txBox="1">
            <a:spLocks noGrp="1"/>
          </p:cNvSpPr>
          <p:nvPr>
            <p:ph type="body" sz="quarter" idx="1"/>
          </p:nvPr>
        </p:nvSpPr>
        <p:spPr>
          <a:xfrm>
            <a:off x="1676399" y="3651250"/>
            <a:ext cx="19648540" cy="2996008"/>
          </a:xfrm>
          <a:prstGeom prst="rect">
            <a:avLst/>
          </a:prstGeom>
        </p:spPr>
        <p:txBody>
          <a:bodyPr/>
          <a:lstStyle/>
          <a:p>
            <a:pPr marL="388620" indent="-388620" defTabSz="1554480">
              <a:spcBef>
                <a:spcPts val="1700"/>
              </a:spcBef>
              <a:defRPr sz="4760"/>
            </a:pPr>
            <a:r>
              <a:t>useConversationAreaOccupants should call the method </a:t>
            </a:r>
            <a:r>
              <a:rPr i="1"/>
              <a:t>addListener</a:t>
            </a:r>
            <a:r>
              <a:t> when rendered, and on cleanup, call </a:t>
            </a:r>
            <a:r>
              <a:rPr i="1"/>
              <a:t>removeListener</a:t>
            </a:r>
            <a:r>
              <a:t> with the same exact argument</a:t>
            </a:r>
          </a:p>
          <a:p>
            <a:pPr marL="388620" indent="-388620" defTabSz="1554480">
              <a:spcBef>
                <a:spcPts val="1700"/>
              </a:spcBef>
              <a:defRPr sz="4760"/>
            </a:pPr>
            <a:r>
              <a:t>Our test for this requirement uses two </a:t>
            </a:r>
            <a:r>
              <a:rPr i="1"/>
              <a:t>spies</a:t>
            </a:r>
            <a:r>
              <a:t> to inspect calls to these methods</a:t>
            </a:r>
          </a:p>
        </p:txBody>
      </p:sp>
      <p:sp>
        <p:nvSpPr>
          <p:cNvPr id="34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15</a:t>
            </a:fld>
            <a:endParaRPr/>
          </a:p>
        </p:txBody>
      </p:sp>
      <p:sp>
        <p:nvSpPr>
          <p:cNvPr id="347" name="beforeEach(() =&gt; {…"/>
          <p:cNvSpPr txBox="1"/>
          <p:nvPr/>
        </p:nvSpPr>
        <p:spPr>
          <a:xfrm>
            <a:off x="2098216" y="6336246"/>
            <a:ext cx="15206882" cy="2405381"/>
          </a:xfrm>
          <a:prstGeom prst="rect">
            <a:avLst/>
          </a:prstGeom>
          <a:ln w="12700">
            <a:solidFill>
              <a:srgbClr val="41414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pPr defTabSz="914400">
              <a:defRPr sz="2400" i="1">
                <a:solidFill>
                  <a:srgbClr val="272727"/>
                </a:solidFill>
                <a:latin typeface="Courier"/>
                <a:ea typeface="Courier"/>
                <a:cs typeface="Courier"/>
                <a:sym typeface="Courier"/>
              </a:defRPr>
            </a:pPr>
            <a:r>
              <a:t>beforeEach</a:t>
            </a:r>
            <a:r>
              <a:rPr i="0"/>
              <a:t>(() =&gt; {</a:t>
            </a:r>
          </a:p>
          <a:p>
            <a:pPr defTabSz="914400">
              <a:defRPr sz="2400">
                <a:solidFill>
                  <a:srgbClr val="458383"/>
                </a:solidFill>
                <a:latin typeface="Courier"/>
                <a:ea typeface="Courier"/>
                <a:cs typeface="Courier"/>
                <a:sym typeface="Courier"/>
              </a:defRPr>
            </a:pPr>
            <a:r>
              <a:rPr>
                <a:solidFill>
                  <a:srgbClr val="272727"/>
                </a:solidFill>
              </a:rPr>
              <a:t>  </a:t>
            </a:r>
            <a:r>
              <a:t>conversationAreaController </a:t>
            </a:r>
            <a:r>
              <a:rPr>
                <a:solidFill>
                  <a:srgbClr val="272727"/>
                </a:solidFill>
              </a:rPr>
              <a:t>= </a:t>
            </a:r>
            <a:r>
              <a:rPr>
                <a:solidFill>
                  <a:srgbClr val="011480"/>
                </a:solidFill>
              </a:rPr>
              <a:t>new </a:t>
            </a:r>
            <a:r>
              <a:rPr>
                <a:solidFill>
                  <a:srgbClr val="000000"/>
                </a:solidFill>
              </a:rPr>
              <a:t>ConversationAreaController</a:t>
            </a:r>
            <a:r>
              <a:rPr>
                <a:solidFill>
                  <a:srgbClr val="272727"/>
                </a:solidFill>
              </a:rPr>
              <a:t>(</a:t>
            </a:r>
            <a:r>
              <a:rPr i="1">
                <a:solidFill>
                  <a:srgbClr val="272727"/>
                </a:solidFill>
              </a:rPr>
              <a:t>nanoid</a:t>
            </a:r>
            <a:r>
              <a:rPr>
                <a:solidFill>
                  <a:srgbClr val="272727"/>
                </a:solidFill>
              </a:rPr>
              <a:t>(), </a:t>
            </a:r>
            <a:r>
              <a:rPr i="1">
                <a:solidFill>
                  <a:srgbClr val="272727"/>
                </a:solidFill>
              </a:rPr>
              <a:t>nanoid</a:t>
            </a:r>
            <a:r>
              <a:rPr>
                <a:solidFill>
                  <a:srgbClr val="272727"/>
                </a:solidFill>
              </a:rPr>
              <a:t>());</a:t>
            </a:r>
          </a:p>
          <a:p>
            <a:pPr defTabSz="914400">
              <a:defRPr sz="2400">
                <a:solidFill>
                  <a:srgbClr val="458383"/>
                </a:solidFill>
                <a:latin typeface="Courier"/>
                <a:ea typeface="Courier"/>
                <a:cs typeface="Courier"/>
                <a:sym typeface="Courier"/>
              </a:defRPr>
            </a:pPr>
            <a:r>
              <a:rPr>
                <a:solidFill>
                  <a:srgbClr val="272727"/>
                </a:solidFill>
              </a:rPr>
              <a:t>  </a:t>
            </a:r>
            <a:r>
              <a:t>addListenerSpy </a:t>
            </a:r>
            <a:r>
              <a:rPr>
                <a:solidFill>
                  <a:srgbClr val="272727"/>
                </a:solidFill>
              </a:rPr>
              <a:t>= </a:t>
            </a:r>
            <a:r>
              <a:rPr>
                <a:solidFill>
                  <a:srgbClr val="000000"/>
                </a:solidFill>
              </a:rPr>
              <a:t>jest</a:t>
            </a:r>
            <a:r>
              <a:rPr>
                <a:solidFill>
                  <a:srgbClr val="272727"/>
                </a:solidFill>
              </a:rPr>
              <a:t>.</a:t>
            </a:r>
            <a:r>
              <a:rPr i="1">
                <a:solidFill>
                  <a:srgbClr val="272727"/>
                </a:solidFill>
              </a:rPr>
              <a:t>spyOn</a:t>
            </a:r>
            <a:r>
              <a:rPr>
                <a:solidFill>
                  <a:srgbClr val="272727"/>
                </a:solidFill>
              </a:rPr>
              <a:t>(</a:t>
            </a:r>
            <a:r>
              <a:t>conversationAreaController</a:t>
            </a:r>
            <a:r>
              <a:rPr>
                <a:solidFill>
                  <a:srgbClr val="272727"/>
                </a:solidFill>
              </a:rPr>
              <a:t>, </a:t>
            </a:r>
            <a:r>
              <a:rPr>
                <a:solidFill>
                  <a:srgbClr val="00733B"/>
                </a:solidFill>
              </a:rPr>
              <a:t>'addListener'</a:t>
            </a:r>
            <a:r>
              <a:rPr>
                <a:solidFill>
                  <a:srgbClr val="272727"/>
                </a:solidFill>
              </a:rPr>
              <a:t>);</a:t>
            </a:r>
          </a:p>
          <a:p>
            <a:pPr defTabSz="914400">
              <a:defRPr sz="2400">
                <a:solidFill>
                  <a:srgbClr val="458383"/>
                </a:solidFill>
                <a:latin typeface="Courier"/>
                <a:ea typeface="Courier"/>
                <a:cs typeface="Courier"/>
                <a:sym typeface="Courier"/>
              </a:defRPr>
            </a:pPr>
            <a:r>
              <a:rPr>
                <a:solidFill>
                  <a:srgbClr val="272727"/>
                </a:solidFill>
              </a:rPr>
              <a:t>  </a:t>
            </a:r>
            <a:r>
              <a:t>removeListenerSpy </a:t>
            </a:r>
            <a:r>
              <a:rPr>
                <a:solidFill>
                  <a:srgbClr val="272727"/>
                </a:solidFill>
              </a:rPr>
              <a:t>= </a:t>
            </a:r>
            <a:r>
              <a:rPr>
                <a:solidFill>
                  <a:srgbClr val="000000"/>
                </a:solidFill>
              </a:rPr>
              <a:t>jest</a:t>
            </a:r>
            <a:r>
              <a:rPr>
                <a:solidFill>
                  <a:srgbClr val="272727"/>
                </a:solidFill>
              </a:rPr>
              <a:t>.</a:t>
            </a:r>
            <a:r>
              <a:rPr i="1">
                <a:solidFill>
                  <a:srgbClr val="272727"/>
                </a:solidFill>
              </a:rPr>
              <a:t>spyOn</a:t>
            </a:r>
            <a:r>
              <a:rPr>
                <a:solidFill>
                  <a:srgbClr val="272727"/>
                </a:solidFill>
              </a:rPr>
              <a:t>(</a:t>
            </a:r>
            <a:r>
              <a:t>conversationAreaController</a:t>
            </a:r>
            <a:r>
              <a:rPr>
                <a:solidFill>
                  <a:srgbClr val="272727"/>
                </a:solidFill>
              </a:rPr>
              <a:t>, </a:t>
            </a:r>
            <a:r>
              <a:rPr>
                <a:solidFill>
                  <a:srgbClr val="00733B"/>
                </a:solidFill>
              </a:rPr>
              <a:t>'removeListener'</a:t>
            </a:r>
            <a:r>
              <a:rPr>
                <a:solidFill>
                  <a:srgbClr val="272727"/>
                </a:solidFill>
              </a:rPr>
              <a:t>);</a:t>
            </a:r>
          </a:p>
          <a:p>
            <a:pPr defTabSz="914400">
              <a:defRPr sz="2400">
                <a:solidFill>
                  <a:srgbClr val="272727"/>
                </a:solidFill>
                <a:latin typeface="Courier"/>
                <a:ea typeface="Courier"/>
                <a:cs typeface="Courier"/>
                <a:sym typeface="Courier"/>
              </a:defRPr>
            </a:pPr>
            <a:r>
              <a:t>});</a:t>
            </a:r>
          </a:p>
        </p:txBody>
      </p:sp>
      <p:sp>
        <p:nvSpPr>
          <p:cNvPr id="348" name="Before each test: create a ConversationAreaController to test with the hook, spy on its addListener and removeListener methods"/>
          <p:cNvSpPr txBox="1"/>
          <p:nvPr/>
        </p:nvSpPr>
        <p:spPr>
          <a:xfrm>
            <a:off x="2278202" y="8780447"/>
            <a:ext cx="14846910" cy="1083787"/>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lvl1pPr>
              <a:defRPr sz="3200" i="1"/>
            </a:lvl1pPr>
          </a:lstStyle>
          <a:p>
            <a:r>
              <a:t>Before each test: create a ConversationAreaController to test with the hook, spy on its addListener and removeListener methods</a:t>
            </a:r>
          </a:p>
        </p:txBody>
      </p:sp>
      <p:sp>
        <p:nvSpPr>
          <p:cNvPr id="349" name="it('Removes its update listener when the component unmounts', () =&gt; {…"/>
          <p:cNvSpPr txBox="1"/>
          <p:nvPr/>
        </p:nvSpPr>
        <p:spPr>
          <a:xfrm>
            <a:off x="2141439" y="10258654"/>
            <a:ext cx="13011964" cy="2405381"/>
          </a:xfrm>
          <a:prstGeom prst="rect">
            <a:avLst/>
          </a:prstGeom>
          <a:ln w="12700">
            <a:solidFill>
              <a:srgbClr val="41414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pPr defTabSz="914400">
              <a:defRPr sz="2400">
                <a:solidFill>
                  <a:srgbClr val="00733B"/>
                </a:solidFill>
                <a:latin typeface="Courier"/>
                <a:ea typeface="Courier"/>
                <a:cs typeface="Courier"/>
                <a:sym typeface="Courier"/>
              </a:defRPr>
            </a:pPr>
            <a:r>
              <a:rPr i="1">
                <a:solidFill>
                  <a:srgbClr val="272727"/>
                </a:solidFill>
              </a:rPr>
              <a:t>it</a:t>
            </a:r>
            <a:r>
              <a:rPr>
                <a:solidFill>
                  <a:srgbClr val="272727"/>
                </a:solidFill>
              </a:rPr>
              <a:t>(</a:t>
            </a:r>
            <a:r>
              <a:t>'Removes its update listener when the component unmounts'</a:t>
            </a:r>
            <a:r>
              <a:rPr>
                <a:solidFill>
                  <a:srgbClr val="272727"/>
                </a:solidFill>
              </a:rPr>
              <a:t>, () =&gt; {</a:t>
            </a:r>
          </a:p>
          <a:p>
            <a:pPr defTabSz="914400">
              <a:defRPr sz="2400">
                <a:latin typeface="Courier"/>
                <a:ea typeface="Courier"/>
                <a:cs typeface="Courier"/>
                <a:sym typeface="Courier"/>
              </a:defRPr>
            </a:pPr>
            <a:r>
              <a:rPr>
                <a:solidFill>
                  <a:srgbClr val="272727"/>
                </a:solidFill>
              </a:rPr>
              <a:t>  </a:t>
            </a:r>
            <a:r>
              <a:rPr>
                <a:solidFill>
                  <a:srgbClr val="011480"/>
                </a:solidFill>
              </a:rPr>
              <a:t>const </a:t>
            </a:r>
            <a:r>
              <a:rPr>
                <a:solidFill>
                  <a:srgbClr val="458383"/>
                </a:solidFill>
              </a:rPr>
              <a:t>listenerAdded </a:t>
            </a:r>
            <a:r>
              <a:rPr>
                <a:solidFill>
                  <a:srgbClr val="272727"/>
                </a:solidFill>
              </a:rPr>
              <a:t>= </a:t>
            </a:r>
            <a:r>
              <a:t>getSingleListenerAdded</a:t>
            </a:r>
            <a:r>
              <a:rPr>
                <a:solidFill>
                  <a:srgbClr val="272727"/>
                </a:solidFill>
              </a:rPr>
              <a:t>(</a:t>
            </a:r>
            <a:r>
              <a:rPr>
                <a:solidFill>
                  <a:srgbClr val="00733B"/>
                </a:solidFill>
              </a:rPr>
              <a:t>'occupantsChange'</a:t>
            </a:r>
            <a:r>
              <a:rPr>
                <a:solidFill>
                  <a:srgbClr val="272727"/>
                </a:solidFill>
              </a:rPr>
              <a:t>);</a:t>
            </a:r>
          </a:p>
          <a:p>
            <a:pPr defTabSz="914400">
              <a:defRPr sz="2400" i="1">
                <a:solidFill>
                  <a:srgbClr val="272727"/>
                </a:solidFill>
                <a:latin typeface="Courier"/>
                <a:ea typeface="Courier"/>
                <a:cs typeface="Courier"/>
                <a:sym typeface="Courier"/>
              </a:defRPr>
            </a:pPr>
            <a:r>
              <a:rPr i="0"/>
              <a:t>  </a:t>
            </a:r>
            <a:r>
              <a:t>cleanup</a:t>
            </a:r>
            <a:r>
              <a:rPr i="0"/>
              <a:t>();</a:t>
            </a:r>
          </a:p>
          <a:p>
            <a:pPr defTabSz="914400">
              <a:defRPr sz="2400">
                <a:latin typeface="Courier"/>
                <a:ea typeface="Courier"/>
                <a:cs typeface="Courier"/>
                <a:sym typeface="Courier"/>
              </a:defRPr>
            </a:pPr>
            <a:r>
              <a:rPr>
                <a:solidFill>
                  <a:srgbClr val="272727"/>
                </a:solidFill>
              </a:rPr>
              <a:t>  </a:t>
            </a:r>
            <a:r>
              <a:rPr>
                <a:solidFill>
                  <a:srgbClr val="011480"/>
                </a:solidFill>
              </a:rPr>
              <a:t>const </a:t>
            </a:r>
            <a:r>
              <a:rPr>
                <a:solidFill>
                  <a:srgbClr val="458383"/>
                </a:solidFill>
              </a:rPr>
              <a:t>listenerRemoved </a:t>
            </a:r>
            <a:r>
              <a:rPr>
                <a:solidFill>
                  <a:srgbClr val="272727"/>
                </a:solidFill>
              </a:rPr>
              <a:t>= </a:t>
            </a:r>
            <a:r>
              <a:t>getSingleListenerRemoved</a:t>
            </a:r>
            <a:r>
              <a:rPr>
                <a:solidFill>
                  <a:srgbClr val="272727"/>
                </a:solidFill>
              </a:rPr>
              <a:t>(</a:t>
            </a:r>
            <a:r>
              <a:rPr>
                <a:solidFill>
                  <a:srgbClr val="00733B"/>
                </a:solidFill>
              </a:rPr>
              <a:t>'occupantsChange'</a:t>
            </a:r>
            <a:r>
              <a:rPr>
                <a:solidFill>
                  <a:srgbClr val="272727"/>
                </a:solidFill>
              </a:rPr>
              <a:t>);</a:t>
            </a:r>
          </a:p>
          <a:p>
            <a:pPr defTabSz="914400">
              <a:defRPr sz="2400">
                <a:solidFill>
                  <a:srgbClr val="458383"/>
                </a:solidFill>
                <a:latin typeface="Courier"/>
                <a:ea typeface="Courier"/>
                <a:cs typeface="Courier"/>
                <a:sym typeface="Courier"/>
              </a:defRPr>
            </a:pPr>
            <a:r>
              <a:rPr>
                <a:solidFill>
                  <a:srgbClr val="272727"/>
                </a:solidFill>
              </a:rPr>
              <a:t>  </a:t>
            </a:r>
            <a:r>
              <a:rPr i="1">
                <a:solidFill>
                  <a:srgbClr val="272727"/>
                </a:solidFill>
              </a:rPr>
              <a:t>expect</a:t>
            </a:r>
            <a:r>
              <a:rPr>
                <a:solidFill>
                  <a:srgbClr val="272727"/>
                </a:solidFill>
              </a:rPr>
              <a:t>(</a:t>
            </a:r>
            <a:r>
              <a:t>listenerAdded</a:t>
            </a:r>
            <a:r>
              <a:rPr>
                <a:solidFill>
                  <a:srgbClr val="272727"/>
                </a:solidFill>
              </a:rPr>
              <a:t>).</a:t>
            </a:r>
            <a:r>
              <a:rPr>
                <a:solidFill>
                  <a:srgbClr val="7A7A43"/>
                </a:solidFill>
              </a:rPr>
              <a:t>toBe</a:t>
            </a:r>
            <a:r>
              <a:rPr>
                <a:solidFill>
                  <a:srgbClr val="272727"/>
                </a:solidFill>
              </a:rPr>
              <a:t>(</a:t>
            </a:r>
            <a:r>
              <a:t>listenerRemoved</a:t>
            </a:r>
            <a:r>
              <a:rPr>
                <a:solidFill>
                  <a:srgbClr val="272727"/>
                </a:solidFill>
              </a:rPr>
              <a:t>);</a:t>
            </a:r>
          </a:p>
          <a:p>
            <a:pPr defTabSz="914400">
              <a:defRPr sz="2400">
                <a:solidFill>
                  <a:srgbClr val="272727"/>
                </a:solidFill>
                <a:latin typeface="Courier"/>
                <a:ea typeface="Courier"/>
                <a:cs typeface="Courier"/>
                <a:sym typeface="Courier"/>
              </a:defRPr>
            </a:pPr>
            <a:r>
              <a:t>});</a:t>
            </a:r>
          </a:p>
        </p:txBody>
      </p:sp>
      <p:sp>
        <p:nvSpPr>
          <p:cNvPr id="350" name="Test that the listener added is the exact same listener removed, getSingleListenerAdded/removed uses spy.mock.calls to find the arguments passed to addListener"/>
          <p:cNvSpPr txBox="1"/>
          <p:nvPr/>
        </p:nvSpPr>
        <p:spPr>
          <a:xfrm>
            <a:off x="1786599" y="12535931"/>
            <a:ext cx="16802882" cy="108378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a:defRPr sz="3200" i="1"/>
            </a:pPr>
            <a:r>
              <a:t>Test that the listener added is the exact same listener removed, getSingleListenerAdded/removed uses spy.</a:t>
            </a:r>
            <a:r>
              <a:rPr>
                <a:solidFill>
                  <a:srgbClr val="66187A"/>
                </a:solidFill>
              </a:rPr>
              <a:t>mock</a:t>
            </a:r>
            <a:r>
              <a:t>.</a:t>
            </a:r>
            <a:r>
              <a:rPr>
                <a:solidFill>
                  <a:srgbClr val="66187A"/>
                </a:solidFill>
              </a:rPr>
              <a:t>calls </a:t>
            </a:r>
            <a:r>
              <a:t>to find the arguments passed to addListener</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Title 1"/>
          <p:cNvSpPr txBox="1">
            <a:spLocks noGrp="1"/>
          </p:cNvSpPr>
          <p:nvPr>
            <p:ph type="title"/>
          </p:nvPr>
        </p:nvSpPr>
        <p:spPr>
          <a:xfrm>
            <a:off x="1676400" y="36510"/>
            <a:ext cx="21031200" cy="2651126"/>
          </a:xfrm>
          <a:prstGeom prst="rect">
            <a:avLst/>
          </a:prstGeom>
        </p:spPr>
        <p:txBody>
          <a:bodyPr/>
          <a:lstStyle/>
          <a:p>
            <a:r>
              <a:t>Test Mock is a Double that has Scripted results</a:t>
            </a:r>
          </a:p>
        </p:txBody>
      </p:sp>
      <p:sp>
        <p:nvSpPr>
          <p:cNvPr id="355" name="Content Placeholder 2"/>
          <p:cNvSpPr txBox="1">
            <a:spLocks noGrp="1"/>
          </p:cNvSpPr>
          <p:nvPr>
            <p:ph type="body" idx="1"/>
          </p:nvPr>
        </p:nvSpPr>
        <p:spPr>
          <a:xfrm>
            <a:off x="1676400" y="3000320"/>
            <a:ext cx="15774690" cy="8702676"/>
          </a:xfrm>
          <a:prstGeom prst="rect">
            <a:avLst/>
          </a:prstGeom>
        </p:spPr>
        <p:txBody>
          <a:bodyPr/>
          <a:lstStyle/>
          <a:p>
            <a:pPr marL="448055" indent="-448055" defTabSz="1792223">
              <a:spcBef>
                <a:spcPts val="1900"/>
              </a:spcBef>
              <a:defRPr sz="5488"/>
            </a:pPr>
            <a:r>
              <a:t>A test mock has scripted results:</a:t>
            </a:r>
          </a:p>
          <a:p>
            <a:pPr marL="896111" lvl="1" indent="-448055" defTabSz="1792223">
              <a:spcBef>
                <a:spcPts val="900"/>
              </a:spcBef>
              <a:defRPr sz="4704"/>
            </a:pPr>
            <a:r>
              <a:t>If such-and-such a method is called</a:t>
            </a:r>
          </a:p>
          <a:p>
            <a:pPr marL="1344168" lvl="2" indent="-448055" defTabSz="1792223">
              <a:spcBef>
                <a:spcPts val="900"/>
              </a:spcBef>
              <a:defRPr sz="3920"/>
            </a:pPr>
            <a:r>
              <a:t>return some particular value.</a:t>
            </a:r>
          </a:p>
          <a:p>
            <a:pPr marL="448055" indent="-448055" defTabSz="1792223">
              <a:spcBef>
                <a:spcPts val="1900"/>
              </a:spcBef>
              <a:defRPr sz="5488"/>
            </a:pPr>
            <a:r>
              <a:t>A complex mock can have many scripts:</a:t>
            </a:r>
          </a:p>
          <a:p>
            <a:pPr marL="896111" lvl="1" indent="-448055" defTabSz="1792223">
              <a:spcBef>
                <a:spcPts val="900"/>
              </a:spcBef>
              <a:defRPr sz="4704"/>
            </a:pPr>
            <a:r>
              <a:t>Multiple methods;</a:t>
            </a:r>
          </a:p>
          <a:p>
            <a:pPr marL="896111" lvl="1" indent="-448055" defTabSz="1792223">
              <a:spcBef>
                <a:spcPts val="900"/>
              </a:spcBef>
              <a:defRPr sz="4704"/>
            </a:pPr>
            <a:r>
              <a:t>Different results for subsequent calls.</a:t>
            </a:r>
          </a:p>
          <a:p>
            <a:pPr marL="448055" indent="-448055" defTabSz="1792223">
              <a:spcBef>
                <a:spcPts val="1900"/>
              </a:spcBef>
              <a:defRPr sz="5488"/>
            </a:pPr>
            <a:r>
              <a:t>Useful mocking assumes we know how mocked object will be used.</a:t>
            </a:r>
          </a:p>
          <a:p>
            <a:pPr marL="448055" indent="-448055" defTabSz="1792223">
              <a:spcBef>
                <a:spcPts val="1900"/>
              </a:spcBef>
              <a:defRPr sz="5488"/>
            </a:pPr>
            <a:r>
              <a:t>Jest’s default behavior is to return “undefined”, we can modify this</a:t>
            </a:r>
          </a:p>
        </p:txBody>
      </p:sp>
      <p:sp>
        <p:nvSpPr>
          <p:cNvPr id="35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16</a:t>
            </a:fld>
            <a:endParaRPr/>
          </a:p>
        </p:txBody>
      </p:sp>
      <p:grpSp>
        <p:nvGrpSpPr>
          <p:cNvPr id="359" name="Rectangle 4"/>
          <p:cNvGrpSpPr/>
          <p:nvPr/>
        </p:nvGrpSpPr>
        <p:grpSpPr>
          <a:xfrm>
            <a:off x="18117647" y="6147186"/>
            <a:ext cx="5486401" cy="3301615"/>
            <a:chOff x="0" y="0"/>
            <a:chExt cx="5486400" cy="3301613"/>
          </a:xfrm>
        </p:grpSpPr>
        <p:sp>
          <p:nvSpPr>
            <p:cNvPr id="357" name="Rectangle"/>
            <p:cNvSpPr/>
            <p:nvPr/>
          </p:nvSpPr>
          <p:spPr>
            <a:xfrm>
              <a:off x="0" y="0"/>
              <a:ext cx="5486400" cy="3301614"/>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58" name="Mock has “scripted answers” and is used for “behavior verification”"/>
            <p:cNvSpPr txBox="1"/>
            <p:nvPr/>
          </p:nvSpPr>
          <p:spPr>
            <a:xfrm>
              <a:off x="104139" y="12700"/>
              <a:ext cx="5278122" cy="3230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Mock has “scripted answers” and is used for “behavior verification”</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59"/>
                                        </p:tgtEl>
                                        <p:attrNameLst>
                                          <p:attrName>style.visibility</p:attrName>
                                        </p:attrNameLst>
                                      </p:cBhvr>
                                      <p:to>
                                        <p:strVal val="visible"/>
                                      </p:to>
                                    </p:set>
                                    <p:anim calcmode="lin" valueType="num">
                                      <p:cBhvr>
                                        <p:cTn id="7" dur="500" fill="hold"/>
                                        <p:tgtEl>
                                          <p:spTgt spid="359"/>
                                        </p:tgtEl>
                                        <p:attrNameLst>
                                          <p:attrName>ppt_x</p:attrName>
                                        </p:attrNameLst>
                                      </p:cBhvr>
                                      <p:tavLst>
                                        <p:tav tm="0">
                                          <p:val>
                                            <p:strVal val="#ppt_x"/>
                                          </p:val>
                                        </p:tav>
                                        <p:tav tm="100000">
                                          <p:val>
                                            <p:strVal val="#ppt_x"/>
                                          </p:val>
                                        </p:tav>
                                      </p:tavLst>
                                    </p:anim>
                                    <p:anim calcmode="lin" valueType="num">
                                      <p:cBhvr>
                                        <p:cTn id="8" dur="500" fill="hold"/>
                                        <p:tgtEl>
                                          <p:spTgt spid="3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 grpId="1"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Title 1"/>
          <p:cNvSpPr txBox="1">
            <a:spLocks noGrp="1"/>
          </p:cNvSpPr>
          <p:nvPr>
            <p:ph type="title"/>
          </p:nvPr>
        </p:nvSpPr>
        <p:spPr>
          <a:xfrm>
            <a:off x="1676400" y="36510"/>
            <a:ext cx="21031200" cy="2651126"/>
          </a:xfrm>
          <a:prstGeom prst="rect">
            <a:avLst/>
          </a:prstGeom>
        </p:spPr>
        <p:txBody>
          <a:bodyPr/>
          <a:lstStyle/>
          <a:p>
            <a:r>
              <a:t>Jest supports Mocks</a:t>
            </a:r>
          </a:p>
        </p:txBody>
      </p:sp>
      <p:sp>
        <p:nvSpPr>
          <p:cNvPr id="364"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17</a:t>
            </a:fld>
            <a:endParaRPr/>
          </a:p>
        </p:txBody>
      </p:sp>
      <p:grpSp>
        <p:nvGrpSpPr>
          <p:cNvPr id="367" name="Rectangle 4"/>
          <p:cNvGrpSpPr/>
          <p:nvPr/>
        </p:nvGrpSpPr>
        <p:grpSpPr>
          <a:xfrm>
            <a:off x="17599806" y="3813297"/>
            <a:ext cx="5486401" cy="1845867"/>
            <a:chOff x="0" y="0"/>
            <a:chExt cx="5486400" cy="1845866"/>
          </a:xfrm>
        </p:grpSpPr>
        <p:sp>
          <p:nvSpPr>
            <p:cNvPr id="365" name="Rectangle"/>
            <p:cNvSpPr/>
            <p:nvPr/>
          </p:nvSpPr>
          <p:spPr>
            <a:xfrm>
              <a:off x="0" y="-1"/>
              <a:ext cx="5486400" cy="1845868"/>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66" name="You will see more of these in HW3"/>
            <p:cNvSpPr txBox="1"/>
            <p:nvPr/>
          </p:nvSpPr>
          <p:spPr>
            <a:xfrm>
              <a:off x="104139" y="12699"/>
              <a:ext cx="5278122" cy="1706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You will see more of these in HW3</a:t>
              </a:r>
            </a:p>
          </p:txBody>
        </p:sp>
      </p:grpSp>
      <p:sp>
        <p:nvSpPr>
          <p:cNvPr id="368" name="Content Placeholder 6"/>
          <p:cNvSpPr txBox="1">
            <a:spLocks noGrp="1"/>
          </p:cNvSpPr>
          <p:nvPr>
            <p:ph type="body" sz="quarter" idx="1"/>
          </p:nvPr>
        </p:nvSpPr>
        <p:spPr>
          <a:xfrm>
            <a:off x="2339111" y="4028073"/>
            <a:ext cx="18766664" cy="1275119"/>
          </a:xfrm>
          <a:prstGeom prst="rect">
            <a:avLst/>
          </a:prstGeom>
        </p:spPr>
        <p:txBody>
          <a:bodyPr/>
          <a:lstStyle/>
          <a:p>
            <a:pPr marL="0" indent="0">
              <a:spcBef>
                <a:spcPts val="1200"/>
              </a:spcBef>
              <a:buSzTx/>
              <a:buNone/>
              <a:defRPr sz="2800">
                <a:solidFill>
                  <a:srgbClr val="0000FF"/>
                </a:solidFill>
                <a:latin typeface="Consolas"/>
                <a:ea typeface="Consolas"/>
                <a:cs typeface="Consolas"/>
                <a:sym typeface="Consolas"/>
              </a:defRPr>
            </a:pPr>
            <a:r>
              <a:t>const</a:t>
            </a:r>
            <a:r>
              <a:rPr>
                <a:solidFill>
                  <a:srgbClr val="000000"/>
                </a:solidFill>
              </a:rPr>
              <a:t> mockTwilioVideo = mockDeep&lt;TwilioVideo&gt;();</a:t>
            </a:r>
          </a:p>
          <a:p>
            <a:pPr marL="0" indent="0">
              <a:spcBef>
                <a:spcPts val="1200"/>
              </a:spcBef>
              <a:buSzTx/>
              <a:buNone/>
              <a:defRPr sz="2800">
                <a:latin typeface="Consolas"/>
                <a:ea typeface="Consolas"/>
                <a:cs typeface="Consolas"/>
                <a:sym typeface="Consolas"/>
              </a:defRPr>
            </a:pPr>
            <a:r>
              <a:t>jest.spyOn(TwilioVideo, </a:t>
            </a:r>
            <a:r>
              <a:rPr>
                <a:solidFill>
                  <a:srgbClr val="A31515"/>
                </a:solidFill>
              </a:rPr>
              <a:t>'getInstance'</a:t>
            </a:r>
            <a:r>
              <a:t>).mockReturnValue(mockTwilioVideo);</a:t>
            </a:r>
          </a:p>
        </p:txBody>
      </p:sp>
      <p:sp>
        <p:nvSpPr>
          <p:cNvPr id="369" name="Content Placeholder 2"/>
          <p:cNvSpPr txBox="1"/>
          <p:nvPr/>
        </p:nvSpPr>
        <p:spPr>
          <a:xfrm>
            <a:off x="1767840" y="3000319"/>
            <a:ext cx="15591810" cy="12751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lvl1pPr marL="457200" indent="-457200">
              <a:lnSpc>
                <a:spcPct val="90000"/>
              </a:lnSpc>
              <a:spcBef>
                <a:spcPts val="2000"/>
              </a:spcBef>
              <a:buSzPct val="100000"/>
              <a:buFont typeface="Arial"/>
              <a:buChar char="•"/>
              <a:defRPr sz="5600"/>
            </a:lvl1pPr>
          </a:lstStyle>
          <a:p>
            <a:r>
              <a:t>Replacing TwilioVideo with Mock</a:t>
            </a:r>
          </a:p>
        </p:txBody>
      </p:sp>
      <p:sp>
        <p:nvSpPr>
          <p:cNvPr id="370" name="Content Placeholder 2"/>
          <p:cNvSpPr txBox="1"/>
          <p:nvPr/>
        </p:nvSpPr>
        <p:spPr>
          <a:xfrm>
            <a:off x="1767840" y="5659163"/>
            <a:ext cx="15591810" cy="12751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lvl1pPr marL="457200" indent="-457200">
              <a:lnSpc>
                <a:spcPct val="90000"/>
              </a:lnSpc>
              <a:spcBef>
                <a:spcPts val="2000"/>
              </a:spcBef>
              <a:buSzPct val="100000"/>
              <a:buFont typeface="Arial"/>
              <a:buChar char="•"/>
              <a:defRPr sz="5600"/>
            </a:lvl1pPr>
          </a:lstStyle>
          <a:p>
            <a:r>
              <a:t>Jest Tests can be written</a:t>
            </a:r>
          </a:p>
        </p:txBody>
      </p:sp>
      <p:sp>
        <p:nvSpPr>
          <p:cNvPr id="371" name="Content Placeholder 6"/>
          <p:cNvSpPr txBox="1"/>
          <p:nvPr/>
        </p:nvSpPr>
        <p:spPr>
          <a:xfrm>
            <a:off x="-11534" y="6927189"/>
            <a:ext cx="24407068" cy="500207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lnSpc>
                <a:spcPct val="90000"/>
              </a:lnSpc>
              <a:spcBef>
                <a:spcPts val="2000"/>
              </a:spcBef>
              <a:defRPr sz="2800">
                <a:latin typeface="Consolas"/>
                <a:ea typeface="Consolas"/>
                <a:cs typeface="Consolas"/>
                <a:sym typeface="Consolas"/>
              </a:defRPr>
            </a:pPr>
            <a:r>
              <a:t>it(</a:t>
            </a:r>
            <a:r>
              <a:rPr>
                <a:solidFill>
                  <a:srgbClr val="A31515"/>
                </a:solidFill>
              </a:rPr>
              <a:t>'should use the coveyTownID and player ID properties when requesting a video token'</a:t>
            </a:r>
            <a:r>
              <a:t>,</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async</a:t>
            </a:r>
            <a:r>
              <a:t> () </a:t>
            </a:r>
            <a:r>
              <a:rPr>
                <a:solidFill>
                  <a:srgbClr val="0000FF"/>
                </a:solidFill>
              </a:rPr>
              <a:t>=&gt;</a:t>
            </a:r>
            <a:r>
              <a:t> {</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const</a:t>
            </a:r>
            <a:r>
              <a:t> townName = </a:t>
            </a:r>
            <a:r>
              <a:rPr>
                <a:solidFill>
                  <a:srgbClr val="A31515"/>
                </a:solidFill>
              </a:rPr>
              <a:t>`FriendlyNameTest-</a:t>
            </a:r>
            <a:r>
              <a:rPr>
                <a:solidFill>
                  <a:srgbClr val="0000FF"/>
                </a:solidFill>
              </a:rPr>
              <a:t>${</a:t>
            </a:r>
            <a:r>
              <a:t>nanoid()</a:t>
            </a:r>
            <a:r>
              <a:rPr>
                <a:solidFill>
                  <a:srgbClr val="0000FF"/>
                </a:solidFill>
              </a:rPr>
              <a:t>}</a:t>
            </a:r>
            <a:r>
              <a:rPr>
                <a:solidFill>
                  <a:srgbClr val="A31515"/>
                </a:solidFill>
              </a:rPr>
              <a:t>`</a:t>
            </a:r>
            <a:r>
              <a:t>;</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const</a:t>
            </a:r>
            <a:r>
              <a:t> townController = </a:t>
            </a:r>
            <a:r>
              <a:rPr>
                <a:solidFill>
                  <a:srgbClr val="0000FF"/>
                </a:solidFill>
              </a:rPr>
              <a:t>new</a:t>
            </a:r>
            <a:r>
              <a:t> CoveyTownController(townName, </a:t>
            </a:r>
            <a:r>
              <a:rPr>
                <a:solidFill>
                  <a:srgbClr val="0000FF"/>
                </a:solidFill>
              </a:rPr>
              <a:t>false</a:t>
            </a:r>
            <a:r>
              <a:t>);</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const</a:t>
            </a:r>
            <a:r>
              <a:t> newPlayerSession = </a:t>
            </a:r>
            <a:r>
              <a:rPr>
                <a:solidFill>
                  <a:srgbClr val="0000FF"/>
                </a:solidFill>
              </a:rPr>
              <a:t>await</a:t>
            </a:r>
            <a:r>
              <a:t> townController.addPlayer(</a:t>
            </a:r>
            <a:r>
              <a:rPr>
                <a:solidFill>
                  <a:srgbClr val="0000FF"/>
                </a:solidFill>
              </a:rPr>
              <a:t>new</a:t>
            </a:r>
            <a:r>
              <a:t> Player(nanoid()));</a:t>
            </a:r>
            <a:endParaRPr sz="5600"/>
          </a:p>
          <a:p>
            <a:pPr>
              <a:lnSpc>
                <a:spcPct val="90000"/>
              </a:lnSpc>
              <a:spcBef>
                <a:spcPts val="2000"/>
              </a:spcBef>
              <a:defRPr sz="2800">
                <a:latin typeface="Consolas"/>
                <a:ea typeface="Consolas"/>
                <a:cs typeface="Consolas"/>
                <a:sym typeface="Consolas"/>
              </a:defRPr>
            </a:pPr>
            <a:r>
              <a:t>        expect(mockTwilioVideo.getTokenForTown).toBeCalledTimes(</a:t>
            </a:r>
            <a:r>
              <a:rPr>
                <a:solidFill>
                  <a:srgbClr val="098658"/>
                </a:solidFill>
              </a:rPr>
              <a:t>1</a:t>
            </a:r>
            <a:r>
              <a:t>);</a:t>
            </a:r>
            <a:endParaRPr sz="5600"/>
          </a:p>
          <a:p>
            <a:pPr>
              <a:lnSpc>
                <a:spcPct val="90000"/>
              </a:lnSpc>
              <a:spcBef>
                <a:spcPts val="2000"/>
              </a:spcBef>
              <a:defRPr sz="2800">
                <a:latin typeface="Consolas"/>
                <a:ea typeface="Consolas"/>
                <a:cs typeface="Consolas"/>
                <a:sym typeface="Consolas"/>
              </a:defRPr>
            </a:pPr>
            <a:r>
              <a:t>        expect(mockTwilioVideo.getTokenForTown).toBeCalledWith(townController.coveyTownID, newPlayerSession.player.id);</a:t>
            </a:r>
            <a:endParaRPr sz="5600"/>
          </a:p>
          <a:p>
            <a:pPr>
              <a:lnSpc>
                <a:spcPct val="90000"/>
              </a:lnSpc>
              <a:spcBef>
                <a:spcPts val="2000"/>
              </a:spcBef>
              <a:defRPr sz="2800">
                <a:latin typeface="Consolas"/>
                <a:ea typeface="Consolas"/>
                <a:cs typeface="Consolas"/>
                <a:sym typeface="Consolas"/>
              </a:defRPr>
            </a:pPr>
            <a:r>
              <a:t>      });</a:t>
            </a:r>
          </a:p>
        </p:txBody>
      </p:sp>
      <p:sp>
        <p:nvSpPr>
          <p:cNvPr id="372" name="TextBox 15"/>
          <p:cNvSpPr txBox="1"/>
          <p:nvPr/>
        </p:nvSpPr>
        <p:spPr>
          <a:xfrm>
            <a:off x="12669357" y="1725202"/>
            <a:ext cx="11055616" cy="666175"/>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r>
              <a:t>Jest’s Mock API: </a:t>
            </a:r>
            <a:r>
              <a:rPr u="sng">
                <a:solidFill>
                  <a:srgbClr val="0563C1"/>
                </a:solidFill>
                <a:uFill>
                  <a:solidFill>
                    <a:srgbClr val="0563C1"/>
                  </a:solidFill>
                </a:uFill>
                <a:hlinkClick r:id="rId3"/>
              </a:rPr>
              <a:t>https://jestjs.io/docs/mock-function-api</a:t>
            </a:r>
            <a:r>
              <a:t>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67"/>
                                        </p:tgtEl>
                                        <p:attrNameLst>
                                          <p:attrName>style.visibility</p:attrName>
                                        </p:attrNameLst>
                                      </p:cBhvr>
                                      <p:to>
                                        <p:strVal val="visible"/>
                                      </p:to>
                                    </p:set>
                                    <p:anim calcmode="lin" valueType="num">
                                      <p:cBhvr>
                                        <p:cTn id="7" dur="500" fill="hold"/>
                                        <p:tgtEl>
                                          <p:spTgt spid="367"/>
                                        </p:tgtEl>
                                        <p:attrNameLst>
                                          <p:attrName>ppt_x</p:attrName>
                                        </p:attrNameLst>
                                      </p:cBhvr>
                                      <p:tavLst>
                                        <p:tav tm="0">
                                          <p:val>
                                            <p:strVal val="#ppt_x"/>
                                          </p:val>
                                        </p:tav>
                                        <p:tav tm="100000">
                                          <p:val>
                                            <p:strVal val="#ppt_x"/>
                                          </p:val>
                                        </p:tav>
                                      </p:tavLst>
                                    </p:anim>
                                    <p:anim calcmode="lin" valueType="num">
                                      <p:cBhvr>
                                        <p:cTn id="8" dur="500" fill="hold"/>
                                        <p:tgtEl>
                                          <p:spTgt spid="3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7" grpId="1"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Title 1"/>
          <p:cNvSpPr txBox="1">
            <a:spLocks noGrp="1"/>
          </p:cNvSpPr>
          <p:nvPr>
            <p:ph type="title"/>
          </p:nvPr>
        </p:nvSpPr>
        <p:spPr>
          <a:xfrm>
            <a:off x="1676400" y="36510"/>
            <a:ext cx="21031200" cy="2651126"/>
          </a:xfrm>
          <a:prstGeom prst="rect">
            <a:avLst/>
          </a:prstGeom>
        </p:spPr>
        <p:txBody>
          <a:bodyPr/>
          <a:lstStyle/>
          <a:p>
            <a:r>
              <a:t>Here is another Example of Mock /1</a:t>
            </a:r>
          </a:p>
        </p:txBody>
      </p:sp>
      <p:sp>
        <p:nvSpPr>
          <p:cNvPr id="377"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18</a:t>
            </a:fld>
            <a:endParaRPr/>
          </a:p>
        </p:txBody>
      </p:sp>
      <p:sp>
        <p:nvSpPr>
          <p:cNvPr id="378" name="Content Placeholder 6"/>
          <p:cNvSpPr txBox="1">
            <a:spLocks noGrp="1"/>
          </p:cNvSpPr>
          <p:nvPr>
            <p:ph type="body" idx="1"/>
          </p:nvPr>
        </p:nvSpPr>
        <p:spPr>
          <a:xfrm>
            <a:off x="1676399" y="3000319"/>
            <a:ext cx="19932318" cy="9712381"/>
          </a:xfrm>
          <a:prstGeom prst="rect">
            <a:avLst/>
          </a:prstGeom>
        </p:spPr>
        <p:txBody>
          <a:bodyPr/>
          <a:lstStyle/>
          <a:p>
            <a:pPr marL="0" indent="0" defTabSz="1792223">
              <a:spcBef>
                <a:spcPts val="1900"/>
              </a:spcBef>
              <a:buSzTx/>
              <a:buNone/>
              <a:defRPr sz="2744">
                <a:latin typeface="Consolas"/>
                <a:ea typeface="Consolas"/>
                <a:cs typeface="Consolas"/>
                <a:sym typeface="Consolas"/>
              </a:defRPr>
            </a:pPr>
            <a:r>
              <a:t>describe(</a:t>
            </a:r>
            <a:r>
              <a:rPr>
                <a:solidFill>
                  <a:srgbClr val="A31515"/>
                </a:solidFill>
              </a:rPr>
              <a:t>'conversationAreaCreateHandler'</a:t>
            </a:r>
            <a:r>
              <a:t>, () </a:t>
            </a:r>
            <a:r>
              <a:rPr>
                <a:solidFill>
                  <a:srgbClr val="0000FF"/>
                </a:solidFill>
              </a:rPr>
              <a:t>=&gt;</a:t>
            </a:r>
            <a:r>
              <a:t> {</a:t>
            </a:r>
          </a:p>
          <a:p>
            <a:pPr marL="0" indent="0" defTabSz="1792223">
              <a:spcBef>
                <a:spcPts val="1900"/>
              </a:spcBef>
              <a:buSzTx/>
              <a:buNone/>
              <a:defRPr sz="2744">
                <a:latin typeface="Consolas"/>
                <a:ea typeface="Consolas"/>
                <a:cs typeface="Consolas"/>
                <a:sym typeface="Consolas"/>
              </a:defRPr>
            </a:pPr>
            <a:br/>
            <a:r>
              <a:t>    </a:t>
            </a:r>
            <a:r>
              <a:rPr>
                <a:solidFill>
                  <a:srgbClr val="0000FF"/>
                </a:solidFill>
              </a:rPr>
              <a:t>const</a:t>
            </a:r>
            <a:r>
              <a:t> mockCoveyTownStore = mock&lt;CoveyTownsStore&gt;();</a:t>
            </a:r>
          </a:p>
          <a:p>
            <a:pPr marL="0" indent="0" defTabSz="1792223">
              <a:spcBef>
                <a:spcPts val="1900"/>
              </a:spcBef>
              <a:buSzTx/>
              <a:buNone/>
              <a:defRPr sz="2744">
                <a:latin typeface="Consolas"/>
                <a:ea typeface="Consolas"/>
                <a:cs typeface="Consolas"/>
                <a:sym typeface="Consolas"/>
              </a:defRPr>
            </a:pPr>
            <a:r>
              <a:t>    </a:t>
            </a:r>
            <a:r>
              <a:rPr>
                <a:solidFill>
                  <a:srgbClr val="0000FF"/>
                </a:solidFill>
              </a:rPr>
              <a:t>const</a:t>
            </a:r>
            <a:r>
              <a:t> mockCoveyTownController = mock&lt;CoveyTownController&gt;();</a:t>
            </a:r>
          </a:p>
          <a:p>
            <a:pPr marL="0" indent="0" defTabSz="1792223">
              <a:spcBef>
                <a:spcPts val="1900"/>
              </a:spcBef>
              <a:buSzTx/>
              <a:buNone/>
              <a:defRPr sz="2744">
                <a:latin typeface="Consolas"/>
                <a:ea typeface="Consolas"/>
                <a:cs typeface="Consolas"/>
                <a:sym typeface="Consolas"/>
              </a:defRPr>
            </a:pPr>
            <a:r>
              <a:t>    beforeAll(() </a:t>
            </a:r>
            <a:r>
              <a:rPr>
                <a:solidFill>
                  <a:srgbClr val="0000FF"/>
                </a:solidFill>
              </a:rPr>
              <a:t>=&gt;</a:t>
            </a:r>
            <a:r>
              <a:t> {</a:t>
            </a:r>
          </a:p>
          <a:p>
            <a:pPr marL="0" indent="0" defTabSz="1792223">
              <a:spcBef>
                <a:spcPts val="1900"/>
              </a:spcBef>
              <a:buSzTx/>
              <a:buNone/>
              <a:defRPr sz="2744">
                <a:latin typeface="Consolas"/>
                <a:ea typeface="Consolas"/>
                <a:cs typeface="Consolas"/>
                <a:sym typeface="Consolas"/>
              </a:defRPr>
            </a:pPr>
            <a:r>
              <a:t>      </a:t>
            </a:r>
            <a:r>
              <a:rPr>
                <a:solidFill>
                  <a:srgbClr val="008000"/>
                </a:solidFill>
              </a:rPr>
              <a:t>// Set up a spy for CoveyTownsStore that will always return our mockCoveyTownsStore as the singleton instance</a:t>
            </a:r>
          </a:p>
          <a:p>
            <a:pPr marL="0" indent="0" defTabSz="1792223">
              <a:spcBef>
                <a:spcPts val="1900"/>
              </a:spcBef>
              <a:buSzTx/>
              <a:buNone/>
              <a:defRPr sz="2744">
                <a:latin typeface="Consolas"/>
                <a:ea typeface="Consolas"/>
                <a:cs typeface="Consolas"/>
                <a:sym typeface="Consolas"/>
              </a:defRPr>
            </a:pPr>
            <a:r>
              <a:t>      jest.spyOn(CoveyTownsStore, </a:t>
            </a:r>
            <a:r>
              <a:rPr>
                <a:solidFill>
                  <a:srgbClr val="A31515"/>
                </a:solidFill>
              </a:rPr>
              <a:t>'getInstance'</a:t>
            </a:r>
            <a:r>
              <a:t>).mockReturnValue(mockCoveyTownStore);</a:t>
            </a:r>
          </a:p>
          <a:p>
            <a:pPr marL="0" indent="0" defTabSz="1792223">
              <a:spcBef>
                <a:spcPts val="1900"/>
              </a:spcBef>
              <a:buSzTx/>
              <a:buNone/>
              <a:defRPr sz="2744">
                <a:latin typeface="Consolas"/>
                <a:ea typeface="Consolas"/>
                <a:cs typeface="Consolas"/>
                <a:sym typeface="Consolas"/>
              </a:defRPr>
            </a:pPr>
            <a:r>
              <a:t>    });</a:t>
            </a:r>
          </a:p>
          <a:p>
            <a:pPr marL="0" indent="0" defTabSz="1792223">
              <a:spcBef>
                <a:spcPts val="1900"/>
              </a:spcBef>
              <a:buSzTx/>
              <a:buNone/>
              <a:defRPr sz="2744">
                <a:latin typeface="Consolas"/>
                <a:ea typeface="Consolas"/>
                <a:cs typeface="Consolas"/>
                <a:sym typeface="Consolas"/>
              </a:defRPr>
            </a:pPr>
            <a:r>
              <a:t>    beforeEach(() </a:t>
            </a:r>
            <a:r>
              <a:rPr>
                <a:solidFill>
                  <a:srgbClr val="0000FF"/>
                </a:solidFill>
              </a:rPr>
              <a:t>=&gt;</a:t>
            </a:r>
            <a:r>
              <a:t> {</a:t>
            </a:r>
          </a:p>
          <a:p>
            <a:pPr marL="0" indent="0" defTabSz="1792223">
              <a:spcBef>
                <a:spcPts val="1900"/>
              </a:spcBef>
              <a:buSzTx/>
              <a:buNone/>
              <a:defRPr sz="2744">
                <a:latin typeface="Consolas"/>
                <a:ea typeface="Consolas"/>
                <a:cs typeface="Consolas"/>
                <a:sym typeface="Consolas"/>
              </a:defRPr>
            </a:pPr>
            <a:r>
              <a:t>      </a:t>
            </a:r>
            <a:r>
              <a:rPr>
                <a:solidFill>
                  <a:srgbClr val="008000"/>
                </a:solidFill>
              </a:rPr>
              <a:t>// Reset all mock calls, and ensure that getControllerForTown will always return the same mock controller</a:t>
            </a:r>
          </a:p>
          <a:p>
            <a:pPr marL="0" indent="0" defTabSz="1792223">
              <a:spcBef>
                <a:spcPts val="1900"/>
              </a:spcBef>
              <a:buSzTx/>
              <a:buNone/>
              <a:defRPr sz="2744">
                <a:latin typeface="Consolas"/>
                <a:ea typeface="Consolas"/>
                <a:cs typeface="Consolas"/>
                <a:sym typeface="Consolas"/>
              </a:defRPr>
            </a:pPr>
            <a:r>
              <a:t>      mockReset(mockCoveyTownController);</a:t>
            </a:r>
          </a:p>
          <a:p>
            <a:pPr marL="0" indent="0" defTabSz="1792223">
              <a:spcBef>
                <a:spcPts val="1900"/>
              </a:spcBef>
              <a:buSzTx/>
              <a:buNone/>
              <a:defRPr sz="2744">
                <a:latin typeface="Consolas"/>
                <a:ea typeface="Consolas"/>
                <a:cs typeface="Consolas"/>
                <a:sym typeface="Consolas"/>
              </a:defRPr>
            </a:pPr>
            <a:r>
              <a:t>      mockReset(mockCoveyTownStore);</a:t>
            </a:r>
          </a:p>
          <a:p>
            <a:pPr marL="0" indent="0" defTabSz="1792223">
              <a:spcBef>
                <a:spcPts val="1900"/>
              </a:spcBef>
              <a:buSzTx/>
              <a:buNone/>
              <a:defRPr sz="2744">
                <a:latin typeface="Consolas"/>
                <a:ea typeface="Consolas"/>
                <a:cs typeface="Consolas"/>
                <a:sym typeface="Consolas"/>
              </a:defRPr>
            </a:pPr>
            <a:r>
              <a:t>      mockCoveyTownStore.getControllerForTown.mockReturnValue(mockCoveyTownController);</a:t>
            </a:r>
          </a:p>
          <a:p>
            <a:pPr marL="0" indent="0" defTabSz="1792223">
              <a:spcBef>
                <a:spcPts val="1900"/>
              </a:spcBef>
              <a:buSzTx/>
              <a:buNone/>
              <a:defRPr sz="2744">
                <a:latin typeface="Consolas"/>
                <a:ea typeface="Consolas"/>
                <a:cs typeface="Consolas"/>
                <a:sym typeface="Consolas"/>
              </a:defRPr>
            </a:pPr>
            <a:r>
              <a:t>    });</a:t>
            </a:r>
          </a:p>
          <a:p>
            <a:pPr marL="0" indent="0" defTabSz="1792223">
              <a:spcBef>
                <a:spcPts val="1900"/>
              </a:spcBef>
              <a:buSzTx/>
              <a:buNone/>
              <a:defRPr sz="2744">
                <a:latin typeface="Consolas"/>
                <a:ea typeface="Consolas"/>
                <a:cs typeface="Consolas"/>
                <a:sym typeface="Consolas"/>
              </a:defRPr>
            </a:pPr>
            <a:r>
              <a:t>. . . . </a:t>
            </a:r>
          </a:p>
        </p:txBody>
      </p:sp>
      <p:grpSp>
        <p:nvGrpSpPr>
          <p:cNvPr id="381" name="Rectangle 5"/>
          <p:cNvGrpSpPr/>
          <p:nvPr/>
        </p:nvGrpSpPr>
        <p:grpSpPr>
          <a:xfrm>
            <a:off x="19251826" y="6597046"/>
            <a:ext cx="4180369" cy="2481581"/>
            <a:chOff x="0" y="0"/>
            <a:chExt cx="4180368" cy="2481579"/>
          </a:xfrm>
        </p:grpSpPr>
        <p:sp>
          <p:nvSpPr>
            <p:cNvPr id="379" name="Rectangle"/>
            <p:cNvSpPr/>
            <p:nvPr/>
          </p:nvSpPr>
          <p:spPr>
            <a:xfrm>
              <a:off x="0" y="0"/>
              <a:ext cx="4180369" cy="2206245"/>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80" name="spying on getInstance() method"/>
            <p:cNvSpPr txBox="1"/>
            <p:nvPr/>
          </p:nvSpPr>
          <p:spPr>
            <a:xfrm>
              <a:off x="104139" y="12700"/>
              <a:ext cx="3972090" cy="246888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spying on getInstance() method</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81"/>
                                        </p:tgtEl>
                                        <p:attrNameLst>
                                          <p:attrName>style.visibility</p:attrName>
                                        </p:attrNameLst>
                                      </p:cBhvr>
                                      <p:to>
                                        <p:strVal val="visible"/>
                                      </p:to>
                                    </p:set>
                                    <p:anim calcmode="lin" valueType="num">
                                      <p:cBhvr>
                                        <p:cTn id="7" dur="500" fill="hold"/>
                                        <p:tgtEl>
                                          <p:spTgt spid="381"/>
                                        </p:tgtEl>
                                        <p:attrNameLst>
                                          <p:attrName>ppt_x</p:attrName>
                                        </p:attrNameLst>
                                      </p:cBhvr>
                                      <p:tavLst>
                                        <p:tav tm="0">
                                          <p:val>
                                            <p:strVal val="#ppt_x"/>
                                          </p:val>
                                        </p:tav>
                                        <p:tav tm="100000">
                                          <p:val>
                                            <p:strVal val="#ppt_x"/>
                                          </p:val>
                                        </p:tav>
                                      </p:tavLst>
                                    </p:anim>
                                    <p:anim calcmode="lin" valueType="num">
                                      <p:cBhvr>
                                        <p:cTn id="8" dur="500" fill="hold"/>
                                        <p:tgtEl>
                                          <p:spTgt spid="38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1" grpId="1"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Title 1"/>
          <p:cNvSpPr txBox="1">
            <a:spLocks noGrp="1"/>
          </p:cNvSpPr>
          <p:nvPr>
            <p:ph type="title"/>
          </p:nvPr>
        </p:nvSpPr>
        <p:spPr>
          <a:xfrm>
            <a:off x="1676400" y="36510"/>
            <a:ext cx="21031200" cy="2651126"/>
          </a:xfrm>
          <a:prstGeom prst="rect">
            <a:avLst/>
          </a:prstGeom>
        </p:spPr>
        <p:txBody>
          <a:bodyPr/>
          <a:lstStyle/>
          <a:p>
            <a:r>
              <a:t>Here is another Example of Mock /2</a:t>
            </a:r>
          </a:p>
        </p:txBody>
      </p:sp>
      <p:sp>
        <p:nvSpPr>
          <p:cNvPr id="38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sp>
        <p:nvSpPr>
          <p:cNvPr id="387" name="Content Placeholder 6"/>
          <p:cNvSpPr txBox="1">
            <a:spLocks noGrp="1"/>
          </p:cNvSpPr>
          <p:nvPr>
            <p:ph type="body" idx="1"/>
          </p:nvPr>
        </p:nvSpPr>
        <p:spPr>
          <a:xfrm>
            <a:off x="1676400" y="3000319"/>
            <a:ext cx="22707600" cy="9712381"/>
          </a:xfrm>
          <a:prstGeom prst="rect">
            <a:avLst/>
          </a:prstGeom>
        </p:spPr>
        <p:txBody>
          <a:bodyPr/>
          <a:lstStyle/>
          <a:p>
            <a:pPr marL="0" indent="0" defTabSz="1700783">
              <a:spcBef>
                <a:spcPts val="1800"/>
              </a:spcBef>
              <a:buSzTx/>
              <a:buNone/>
              <a:defRPr sz="1860">
                <a:latin typeface="Consolas"/>
                <a:ea typeface="Consolas"/>
                <a:cs typeface="Consolas"/>
                <a:sym typeface="Consolas"/>
              </a:defRPr>
            </a:pPr>
            <a:r>
              <a:t>. . . . </a:t>
            </a:r>
          </a:p>
          <a:p>
            <a:pPr marL="0" indent="0" defTabSz="1700783">
              <a:spcBef>
                <a:spcPts val="1800"/>
              </a:spcBef>
              <a:buSzTx/>
              <a:buNone/>
              <a:defRPr sz="2604">
                <a:latin typeface="Consolas"/>
                <a:ea typeface="Consolas"/>
                <a:cs typeface="Consolas"/>
                <a:sym typeface="Consolas"/>
              </a:defRPr>
            </a:pPr>
            <a:r>
              <a:t>    it(</a:t>
            </a:r>
            <a:r>
              <a:rPr>
                <a:solidFill>
                  <a:srgbClr val="A31515"/>
                </a:solidFill>
              </a:rPr>
              <a:t>'Checks for a valid session token before creating a conversation area'</a:t>
            </a:r>
            <a:r>
              <a:t>, ()</a:t>
            </a:r>
            <a:r>
              <a:rPr>
                <a:solidFill>
                  <a:srgbClr val="0000FF"/>
                </a:solidFill>
              </a:rPr>
              <a:t>=&gt;</a:t>
            </a:r>
            <a:r>
              <a:t>{</a:t>
            </a:r>
          </a:p>
          <a:p>
            <a:pPr marL="0" indent="0" defTabSz="1700783">
              <a:spcBef>
                <a:spcPts val="1800"/>
              </a:spcBef>
              <a:buSzTx/>
              <a:buNone/>
              <a:defRPr sz="2604">
                <a:latin typeface="Consolas"/>
                <a:ea typeface="Consolas"/>
                <a:cs typeface="Consolas"/>
                <a:sym typeface="Consolas"/>
              </a:defRPr>
            </a:pPr>
            <a:r>
              <a:t>      </a:t>
            </a:r>
            <a:r>
              <a:rPr>
                <a:solidFill>
                  <a:srgbClr val="0000FF"/>
                </a:solidFill>
              </a:rPr>
              <a:t>const</a:t>
            </a:r>
            <a:r>
              <a:t> coveyTownID = nanoid();</a:t>
            </a:r>
          </a:p>
          <a:p>
            <a:pPr marL="0" indent="0" defTabSz="1700783">
              <a:spcBef>
                <a:spcPts val="1800"/>
              </a:spcBef>
              <a:buSzTx/>
              <a:buNone/>
              <a:defRPr sz="2604">
                <a:latin typeface="Consolas"/>
                <a:ea typeface="Consolas"/>
                <a:cs typeface="Consolas"/>
                <a:sym typeface="Consolas"/>
              </a:defRPr>
            </a:pPr>
            <a:r>
              <a:t>      </a:t>
            </a:r>
            <a:r>
              <a:rPr>
                <a:solidFill>
                  <a:srgbClr val="0000FF"/>
                </a:solidFill>
              </a:rPr>
              <a:t>const</a:t>
            </a:r>
            <a:r>
              <a:t> conversationArea :ServerConversationArea = { boundingBox: { height: </a:t>
            </a:r>
            <a:r>
              <a:rPr>
                <a:solidFill>
                  <a:srgbClr val="098658"/>
                </a:solidFill>
              </a:rPr>
              <a:t>1</a:t>
            </a:r>
            <a:r>
              <a:t>, width: </a:t>
            </a:r>
            <a:r>
              <a:rPr>
                <a:solidFill>
                  <a:srgbClr val="098658"/>
                </a:solidFill>
              </a:rPr>
              <a:t>1</a:t>
            </a:r>
            <a:r>
              <a:t>, x:</a:t>
            </a:r>
            <a:r>
              <a:rPr>
                <a:solidFill>
                  <a:srgbClr val="098658"/>
                </a:solidFill>
              </a:rPr>
              <a:t>1</a:t>
            </a:r>
            <a:r>
              <a:t>, y:</a:t>
            </a:r>
            <a:r>
              <a:rPr>
                <a:solidFill>
                  <a:srgbClr val="098658"/>
                </a:solidFill>
              </a:rPr>
              <a:t>1</a:t>
            </a:r>
            <a:r>
              <a:t> }, label: nanoid(), occupantsByID: [], topic: nanoid() };</a:t>
            </a:r>
          </a:p>
          <a:p>
            <a:pPr marL="0" indent="0" defTabSz="1700783">
              <a:spcBef>
                <a:spcPts val="1800"/>
              </a:spcBef>
              <a:buSzTx/>
              <a:buNone/>
              <a:defRPr sz="2604">
                <a:latin typeface="Consolas"/>
                <a:ea typeface="Consolas"/>
                <a:cs typeface="Consolas"/>
                <a:sym typeface="Consolas"/>
              </a:defRPr>
            </a:pPr>
            <a:r>
              <a:t>      </a:t>
            </a:r>
            <a:r>
              <a:rPr>
                <a:solidFill>
                  <a:srgbClr val="0000FF"/>
                </a:solidFill>
              </a:rPr>
              <a:t>const</a:t>
            </a:r>
            <a:r>
              <a:t> invalidSessionToken = nanoid();</a:t>
            </a:r>
          </a:p>
          <a:p>
            <a:pPr marL="0" indent="0" defTabSz="1700783">
              <a:spcBef>
                <a:spcPts val="1800"/>
              </a:spcBef>
              <a:buSzTx/>
              <a:buNone/>
              <a:defRPr sz="2604">
                <a:latin typeface="Consolas"/>
                <a:ea typeface="Consolas"/>
                <a:cs typeface="Consolas"/>
                <a:sym typeface="Consolas"/>
              </a:defRPr>
            </a:pPr>
            <a:r>
              <a:t>      </a:t>
            </a:r>
            <a:r>
              <a:rPr>
                <a:solidFill>
                  <a:srgbClr val="008000"/>
                </a:solidFill>
              </a:rPr>
              <a:t>// Make sure to return 'undefined' regardless of what session token is passed</a:t>
            </a:r>
          </a:p>
          <a:p>
            <a:pPr marL="0" indent="0" defTabSz="1700783">
              <a:spcBef>
                <a:spcPts val="1800"/>
              </a:spcBef>
              <a:buSzTx/>
              <a:buNone/>
              <a:defRPr sz="2604">
                <a:latin typeface="Consolas"/>
                <a:ea typeface="Consolas"/>
                <a:cs typeface="Consolas"/>
                <a:sym typeface="Consolas"/>
              </a:defRPr>
            </a:pPr>
            <a:r>
              <a:t>      mockCoveyTownController.getSessionByToken.mockReturnValueOnce(</a:t>
            </a:r>
            <a:r>
              <a:rPr>
                <a:solidFill>
                  <a:srgbClr val="0000FF"/>
                </a:solidFill>
              </a:rPr>
              <a:t>undefined</a:t>
            </a:r>
            <a:r>
              <a:t>);</a:t>
            </a:r>
          </a:p>
          <a:p>
            <a:pPr marL="0" indent="0" defTabSz="1700783">
              <a:spcBef>
                <a:spcPts val="1800"/>
              </a:spcBef>
              <a:buSzTx/>
              <a:buNone/>
              <a:defRPr sz="2604">
                <a:latin typeface="Consolas"/>
                <a:ea typeface="Consolas"/>
                <a:cs typeface="Consolas"/>
                <a:sym typeface="Consolas"/>
              </a:defRPr>
            </a:pPr>
            <a:r>
              <a:t>      requestHandlers.conversationAreaCreateHandler({</a:t>
            </a:r>
          </a:p>
          <a:p>
            <a:pPr marL="0" indent="0" defTabSz="1700783">
              <a:spcBef>
                <a:spcPts val="1800"/>
              </a:spcBef>
              <a:buSzTx/>
              <a:buNone/>
              <a:defRPr sz="2604">
                <a:latin typeface="Consolas"/>
                <a:ea typeface="Consolas"/>
                <a:cs typeface="Consolas"/>
                <a:sym typeface="Consolas"/>
              </a:defRPr>
            </a:pPr>
            <a:r>
              <a:t>        conversationArea,</a:t>
            </a:r>
          </a:p>
          <a:p>
            <a:pPr marL="0" indent="0" defTabSz="1700783">
              <a:spcBef>
                <a:spcPts val="1800"/>
              </a:spcBef>
              <a:buSzTx/>
              <a:buNone/>
              <a:defRPr sz="2604">
                <a:latin typeface="Consolas"/>
                <a:ea typeface="Consolas"/>
                <a:cs typeface="Consolas"/>
                <a:sym typeface="Consolas"/>
              </a:defRPr>
            </a:pPr>
            <a:r>
              <a:t>        coveyTownID,</a:t>
            </a:r>
          </a:p>
          <a:p>
            <a:pPr marL="0" indent="0" defTabSz="1700783">
              <a:spcBef>
                <a:spcPts val="1800"/>
              </a:spcBef>
              <a:buSzTx/>
              <a:buNone/>
              <a:defRPr sz="2604">
                <a:latin typeface="Consolas"/>
                <a:ea typeface="Consolas"/>
                <a:cs typeface="Consolas"/>
                <a:sym typeface="Consolas"/>
              </a:defRPr>
            </a:pPr>
            <a:r>
              <a:t>        sessionToken: invalidSessionToken,</a:t>
            </a:r>
          </a:p>
          <a:p>
            <a:pPr marL="0" indent="0" defTabSz="1700783">
              <a:spcBef>
                <a:spcPts val="1800"/>
              </a:spcBef>
              <a:buSzTx/>
              <a:buNone/>
              <a:defRPr sz="2604">
                <a:latin typeface="Consolas"/>
                <a:ea typeface="Consolas"/>
                <a:cs typeface="Consolas"/>
                <a:sym typeface="Consolas"/>
              </a:defRPr>
            </a:pPr>
            <a:r>
              <a:t>      });</a:t>
            </a:r>
          </a:p>
          <a:p>
            <a:pPr marL="0" indent="0" defTabSz="1700783">
              <a:spcBef>
                <a:spcPts val="1800"/>
              </a:spcBef>
              <a:buSzTx/>
              <a:buNone/>
              <a:defRPr sz="2604">
                <a:latin typeface="Consolas"/>
                <a:ea typeface="Consolas"/>
                <a:cs typeface="Consolas"/>
                <a:sym typeface="Consolas"/>
              </a:defRPr>
            </a:pPr>
            <a:r>
              <a:t>      expect(mockCoveyTownController.getSessionByToken).toBeCalledWith(invalidSessionToken);</a:t>
            </a:r>
          </a:p>
          <a:p>
            <a:pPr marL="0" indent="0" defTabSz="1700783">
              <a:spcBef>
                <a:spcPts val="1800"/>
              </a:spcBef>
              <a:buSzTx/>
              <a:buNone/>
              <a:defRPr sz="2604">
                <a:latin typeface="Consolas"/>
                <a:ea typeface="Consolas"/>
                <a:cs typeface="Consolas"/>
                <a:sym typeface="Consolas"/>
              </a:defRPr>
            </a:pPr>
            <a:r>
              <a:t>      expect(mockCoveyTownController.addConversationArea).not.toHaveBeenCalled();   </a:t>
            </a:r>
          </a:p>
          <a:p>
            <a:pPr marL="0" indent="0" defTabSz="1700783">
              <a:spcBef>
                <a:spcPts val="1800"/>
              </a:spcBef>
              <a:buSzTx/>
              <a:buNone/>
              <a:defRPr sz="2604">
                <a:latin typeface="Consolas"/>
                <a:ea typeface="Consolas"/>
                <a:cs typeface="Consolas"/>
                <a:sym typeface="Consolas"/>
              </a:defRPr>
            </a:pPr>
            <a:r>
              <a:t>   });  </a:t>
            </a:r>
          </a:p>
          <a:p>
            <a:pPr marL="0" indent="0" defTabSz="1700783">
              <a:spcBef>
                <a:spcPts val="1800"/>
              </a:spcBef>
              <a:buSzTx/>
              <a:buNone/>
              <a:defRPr sz="2604">
                <a:latin typeface="Consolas"/>
                <a:ea typeface="Consolas"/>
                <a:cs typeface="Consolas"/>
                <a:sym typeface="Consolas"/>
              </a:defRPr>
            </a:pPr>
            <a:r>
              <a:t>});</a:t>
            </a:r>
          </a:p>
        </p:txBody>
      </p:sp>
      <p:grpSp>
        <p:nvGrpSpPr>
          <p:cNvPr id="390" name="Rectangle 5"/>
          <p:cNvGrpSpPr/>
          <p:nvPr/>
        </p:nvGrpSpPr>
        <p:grpSpPr>
          <a:xfrm>
            <a:off x="11936625" y="8805998"/>
            <a:ext cx="11269365" cy="1719581"/>
            <a:chOff x="0" y="0"/>
            <a:chExt cx="11269364" cy="1719579"/>
          </a:xfrm>
        </p:grpSpPr>
        <p:sp>
          <p:nvSpPr>
            <p:cNvPr id="388" name="Rectangle"/>
            <p:cNvSpPr/>
            <p:nvPr/>
          </p:nvSpPr>
          <p:spPr>
            <a:xfrm>
              <a:off x="0" y="0"/>
              <a:ext cx="11269365" cy="1647819"/>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89" name="If SessionToken is invalid, don’t call addConversationArea()"/>
            <p:cNvSpPr txBox="1"/>
            <p:nvPr/>
          </p:nvSpPr>
          <p:spPr>
            <a:xfrm>
              <a:off x="104139" y="12700"/>
              <a:ext cx="11061085" cy="170688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If SessionToken is invalid, don’t call addConversationArea()</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90"/>
                                        </p:tgtEl>
                                        <p:attrNameLst>
                                          <p:attrName>style.visibility</p:attrName>
                                        </p:attrNameLst>
                                      </p:cBhvr>
                                      <p:to>
                                        <p:strVal val="visible"/>
                                      </p:to>
                                    </p:set>
                                    <p:anim calcmode="lin" valueType="num">
                                      <p:cBhvr>
                                        <p:cTn id="7" dur="500" fill="hold"/>
                                        <p:tgtEl>
                                          <p:spTgt spid="390"/>
                                        </p:tgtEl>
                                        <p:attrNameLst>
                                          <p:attrName>ppt_x</p:attrName>
                                        </p:attrNameLst>
                                      </p:cBhvr>
                                      <p:tavLst>
                                        <p:tav tm="0">
                                          <p:val>
                                            <p:strVal val="#ppt_x"/>
                                          </p:val>
                                        </p:tav>
                                        <p:tav tm="100000">
                                          <p:val>
                                            <p:strVal val="#ppt_x"/>
                                          </p:val>
                                        </p:tav>
                                      </p:tavLst>
                                    </p:anim>
                                    <p:anim calcmode="lin" valueType="num">
                                      <p:cBhvr>
                                        <p:cTn id="8" dur="500" fill="hold"/>
                                        <p:tgtEl>
                                          <p:spTgt spid="39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0" grpId="1"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able to:</a:t>
            </a:r>
          </a:p>
          <a:p>
            <a:pPr marL="914400" lvl="1" indent="-457200">
              <a:spcBef>
                <a:spcPts val="1000"/>
              </a:spcBef>
              <a:defRPr sz="4800"/>
            </a:pPr>
            <a:r>
              <a:rPr dirty="0"/>
              <a:t>Explain why you might need a "test double“ in your testing</a:t>
            </a:r>
          </a:p>
          <a:p>
            <a:pPr marL="914400" lvl="1" indent="-457200">
              <a:spcBef>
                <a:spcPts val="1000"/>
              </a:spcBef>
              <a:defRPr sz="4800"/>
            </a:pPr>
            <a:r>
              <a:rPr lang="en-US" dirty="0"/>
              <a:t>Understand how and when to apply different </a:t>
            </a:r>
            <a:r>
              <a:rPr dirty="0"/>
              <a:t>kinds of test “doubles” such as “mocks</a:t>
            </a:r>
            <a:r>
              <a:rPr lang="en-US" dirty="0"/>
              <a:t> and</a:t>
            </a:r>
            <a:r>
              <a:rPr dirty="0"/>
              <a:t> spies”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Title 1"/>
          <p:cNvSpPr txBox="1">
            <a:spLocks noGrp="1"/>
          </p:cNvSpPr>
          <p:nvPr>
            <p:ph type="title"/>
          </p:nvPr>
        </p:nvSpPr>
        <p:spPr>
          <a:xfrm>
            <a:off x="1676400" y="36510"/>
            <a:ext cx="21031200" cy="2651126"/>
          </a:xfrm>
          <a:prstGeom prst="rect">
            <a:avLst/>
          </a:prstGeom>
        </p:spPr>
        <p:txBody>
          <a:bodyPr/>
          <a:lstStyle/>
          <a:p>
            <a:r>
              <a:t>Supply Implementation to Mocks to Simulate Behaviors</a:t>
            </a:r>
          </a:p>
        </p:txBody>
      </p:sp>
      <p:sp>
        <p:nvSpPr>
          <p:cNvPr id="395" name="Content Placeholder 2"/>
          <p:cNvSpPr txBox="1">
            <a:spLocks noGrp="1"/>
          </p:cNvSpPr>
          <p:nvPr>
            <p:ph type="body" idx="1"/>
          </p:nvPr>
        </p:nvSpPr>
        <p:spPr>
          <a:xfrm>
            <a:off x="1676398" y="3000319"/>
            <a:ext cx="16771447" cy="9712381"/>
          </a:xfrm>
          <a:prstGeom prst="rect">
            <a:avLst/>
          </a:prstGeom>
        </p:spPr>
        <p:txBody>
          <a:bodyPr/>
          <a:lstStyle/>
          <a:p>
            <a:pPr>
              <a:lnSpc>
                <a:spcPct val="81000"/>
              </a:lnSpc>
            </a:pPr>
            <a:r>
              <a:t>Sometimes called a </a:t>
            </a:r>
            <a:r>
              <a:rPr i="1"/>
              <a:t>fake</a:t>
            </a:r>
            <a:r>
              <a:t>, these mocks have an implementation of the object being replaced</a:t>
            </a:r>
          </a:p>
          <a:p>
            <a:pPr marL="914400" lvl="1" indent="-457200">
              <a:lnSpc>
                <a:spcPct val="81000"/>
              </a:lnSpc>
              <a:spcBef>
                <a:spcPts val="1000"/>
              </a:spcBef>
              <a:defRPr sz="4800"/>
            </a:pPr>
            <a:r>
              <a:t>A </a:t>
            </a:r>
            <a:r>
              <a:rPr i="1"/>
              <a:t>low-fidelity </a:t>
            </a:r>
            <a:r>
              <a:t>fake implements things partially</a:t>
            </a:r>
          </a:p>
          <a:p>
            <a:pPr marL="1371600" lvl="2" indent="-457200">
              <a:lnSpc>
                <a:spcPct val="81000"/>
              </a:lnSpc>
              <a:spcBef>
                <a:spcPts val="1000"/>
              </a:spcBef>
              <a:defRPr sz="4000"/>
            </a:pPr>
            <a:r>
              <a:t>Enough to work for the test.</a:t>
            </a:r>
          </a:p>
          <a:p>
            <a:pPr marL="914400" lvl="1" indent="-457200">
              <a:lnSpc>
                <a:spcPct val="81000"/>
              </a:lnSpc>
              <a:spcBef>
                <a:spcPts val="1000"/>
              </a:spcBef>
              <a:defRPr sz="4800"/>
            </a:pPr>
            <a:r>
              <a:t>A </a:t>
            </a:r>
            <a:r>
              <a:rPr i="1"/>
              <a:t>high-fidelity</a:t>
            </a:r>
            <a:r>
              <a:t> fake implements most aspects:</a:t>
            </a:r>
          </a:p>
          <a:p>
            <a:pPr marL="1371600" lvl="2" indent="-457200">
              <a:lnSpc>
                <a:spcPct val="81000"/>
              </a:lnSpc>
              <a:spcBef>
                <a:spcPts val="1000"/>
              </a:spcBef>
              <a:defRPr sz="4000"/>
            </a:pPr>
            <a:r>
              <a:t>Usually all functional aspects;</a:t>
            </a:r>
          </a:p>
          <a:p>
            <a:pPr marL="1371600" lvl="2" indent="-457200">
              <a:lnSpc>
                <a:spcPct val="81000"/>
              </a:lnSpc>
              <a:spcBef>
                <a:spcPts val="1000"/>
              </a:spcBef>
              <a:defRPr sz="4000"/>
            </a:pPr>
            <a:r>
              <a:t>Usually not as efficiently or as scalable.</a:t>
            </a:r>
          </a:p>
          <a:p>
            <a:pPr>
              <a:lnSpc>
                <a:spcPct val="81000"/>
              </a:lnSpc>
            </a:pPr>
            <a:r>
              <a:t>The purpose of this mock is to avoid processes/network/cost, but still perform some activities</a:t>
            </a:r>
          </a:p>
          <a:p>
            <a:pPr>
              <a:lnSpc>
                <a:spcPct val="81000"/>
              </a:lnSpc>
            </a:pPr>
            <a:r>
              <a:t>Create fakes in Jest with </a:t>
            </a:r>
            <a:r>
              <a:rPr i="1"/>
              <a:t>mock.mockImplementation(…)</a:t>
            </a:r>
          </a:p>
        </p:txBody>
      </p:sp>
      <p:sp>
        <p:nvSpPr>
          <p:cNvPr id="39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20</a:t>
            </a:fld>
            <a:endParaRPr/>
          </a:p>
        </p:txBody>
      </p:sp>
      <p:grpSp>
        <p:nvGrpSpPr>
          <p:cNvPr id="399" name="Rectangle 4"/>
          <p:cNvGrpSpPr/>
          <p:nvPr/>
        </p:nvGrpSpPr>
        <p:grpSpPr>
          <a:xfrm>
            <a:off x="18447846" y="6147186"/>
            <a:ext cx="4591263" cy="2651127"/>
            <a:chOff x="0" y="0"/>
            <a:chExt cx="4591262" cy="2651125"/>
          </a:xfrm>
        </p:grpSpPr>
        <p:sp>
          <p:nvSpPr>
            <p:cNvPr id="397" name="Rectangle"/>
            <p:cNvSpPr/>
            <p:nvPr/>
          </p:nvSpPr>
          <p:spPr>
            <a:xfrm>
              <a:off x="-1" y="0"/>
              <a:ext cx="4591264" cy="265112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98" name="Fake has…"/>
            <p:cNvSpPr txBox="1"/>
            <p:nvPr/>
          </p:nvSpPr>
          <p:spPr>
            <a:xfrm>
              <a:off x="104139" y="12700"/>
              <a:ext cx="4382984" cy="2468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t>Fake has </a:t>
              </a:r>
              <a:endParaRPr>
                <a:solidFill>
                  <a:srgbClr val="FFFFFF"/>
                </a:solidFill>
              </a:endParaRPr>
            </a:p>
            <a:p>
              <a:pPr algn="ctr">
                <a:defRPr sz="4800">
                  <a:latin typeface="Ink Free"/>
                  <a:ea typeface="Ink Free"/>
                  <a:cs typeface="Ink Free"/>
                  <a:sym typeface="Ink Free"/>
                </a:defRPr>
              </a:pPr>
              <a:r>
                <a:t>“semi-real implementation”</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99"/>
                                        </p:tgtEl>
                                        <p:attrNameLst>
                                          <p:attrName>style.visibility</p:attrName>
                                        </p:attrNameLst>
                                      </p:cBhvr>
                                      <p:to>
                                        <p:strVal val="visible"/>
                                      </p:to>
                                    </p:set>
                                    <p:anim calcmode="lin" valueType="num">
                                      <p:cBhvr>
                                        <p:cTn id="7" dur="500" fill="hold"/>
                                        <p:tgtEl>
                                          <p:spTgt spid="399"/>
                                        </p:tgtEl>
                                        <p:attrNameLst>
                                          <p:attrName>ppt_x</p:attrName>
                                        </p:attrNameLst>
                                      </p:cBhvr>
                                      <p:tavLst>
                                        <p:tav tm="0">
                                          <p:val>
                                            <p:strVal val="#ppt_x"/>
                                          </p:val>
                                        </p:tav>
                                        <p:tav tm="100000">
                                          <p:val>
                                            <p:strVal val="#ppt_x"/>
                                          </p:val>
                                        </p:tav>
                                      </p:tavLst>
                                    </p:anim>
                                    <p:anim calcmode="lin" valueType="num">
                                      <p:cBhvr>
                                        <p:cTn id="8" dur="500" fill="hold"/>
                                        <p:tgtEl>
                                          <p:spTgt spid="3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 grpId="1" animBg="1" advAuto="0"/>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3" name="Title 1"/>
          <p:cNvSpPr txBox="1">
            <a:spLocks noGrp="1"/>
          </p:cNvSpPr>
          <p:nvPr>
            <p:ph type="title"/>
          </p:nvPr>
        </p:nvSpPr>
        <p:spPr>
          <a:xfrm>
            <a:off x="1676400" y="36510"/>
            <a:ext cx="21031200" cy="2651126"/>
          </a:xfrm>
          <a:prstGeom prst="rect">
            <a:avLst/>
          </a:prstGeom>
        </p:spPr>
        <p:txBody>
          <a:bodyPr/>
          <a:lstStyle/>
          <a:p>
            <a:r>
              <a:t>Realistic Fakes Simulate Entire Systems</a:t>
            </a:r>
          </a:p>
        </p:txBody>
      </p:sp>
      <p:sp>
        <p:nvSpPr>
          <p:cNvPr id="404" name="Content Placeholder 2"/>
          <p:cNvSpPr txBox="1">
            <a:spLocks noGrp="1"/>
          </p:cNvSpPr>
          <p:nvPr>
            <p:ph type="body" idx="1"/>
          </p:nvPr>
        </p:nvSpPr>
        <p:spPr>
          <a:prstGeom prst="rect">
            <a:avLst/>
          </a:prstGeom>
        </p:spPr>
        <p:txBody>
          <a:bodyPr/>
          <a:lstStyle/>
          <a:p>
            <a:pPr>
              <a:lnSpc>
                <a:spcPct val="81000"/>
              </a:lnSpc>
            </a:pPr>
            <a:r>
              <a:t>Apply high-fidelity fakes to replace complex inputs</a:t>
            </a:r>
          </a:p>
          <a:p>
            <a:pPr>
              <a:lnSpc>
                <a:spcPct val="81000"/>
              </a:lnSpc>
            </a:pPr>
            <a:r>
              <a:t>High-fidelity fakes allow for </a:t>
            </a:r>
            <a:r>
              <a:rPr i="1"/>
              <a:t>deterministic</a:t>
            </a:r>
            <a:r>
              <a:t> testing when systems consume  complex real-time data</a:t>
            </a:r>
          </a:p>
          <a:p>
            <a:pPr>
              <a:lnSpc>
                <a:spcPct val="81000"/>
              </a:lnSpc>
            </a:pPr>
            <a:r>
              <a:t>Example: How to test an algorithmic trading system that consumes real time streaming data?</a:t>
            </a:r>
          </a:p>
        </p:txBody>
      </p:sp>
      <p:sp>
        <p:nvSpPr>
          <p:cNvPr id="405" name="Slide Number Placeholder 3"/>
          <p:cNvSpPr txBox="1">
            <a:spLocks noGrp="1"/>
          </p:cNvSpPr>
          <p:nvPr>
            <p:ph type="sldNum" sz="quarter" idx="2"/>
          </p:nvPr>
        </p:nvSpPr>
        <p:spPr>
          <a:xfrm>
            <a:off x="22353815" y="12835870"/>
            <a:ext cx="353786"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21</a:t>
            </a:fld>
            <a:endParaRPr/>
          </a:p>
        </p:txBody>
      </p:sp>
      <p:sp>
        <p:nvSpPr>
          <p:cNvPr id="406" name="Real-time stock trade data"/>
          <p:cNvSpPr/>
          <p:nvPr/>
        </p:nvSpPr>
        <p:spPr>
          <a:xfrm>
            <a:off x="3553780" y="8523067"/>
            <a:ext cx="3217320" cy="1468577"/>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Real-time stock trade data</a:t>
            </a:r>
          </a:p>
        </p:txBody>
      </p:sp>
      <p:sp>
        <p:nvSpPr>
          <p:cNvPr id="407" name="Algorithmic trading system"/>
          <p:cNvSpPr/>
          <p:nvPr/>
        </p:nvSpPr>
        <p:spPr>
          <a:xfrm>
            <a:off x="10704961" y="9837254"/>
            <a:ext cx="3217320" cy="2389514"/>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Algorithmic trading system</a:t>
            </a:r>
          </a:p>
        </p:txBody>
      </p:sp>
      <p:sp>
        <p:nvSpPr>
          <p:cNvPr id="408" name="Line"/>
          <p:cNvSpPr/>
          <p:nvPr/>
        </p:nvSpPr>
        <p:spPr>
          <a:xfrm>
            <a:off x="14111019" y="11032010"/>
            <a:ext cx="3271582" cy="1"/>
          </a:xfrm>
          <a:prstGeom prst="line">
            <a:avLst/>
          </a:prstGeom>
          <a:ln w="127000">
            <a:solidFill>
              <a:srgbClr val="414141"/>
            </a:solidFill>
            <a:miter/>
            <a:tailEnd type="triangle"/>
          </a:ln>
        </p:spPr>
        <p:txBody>
          <a:bodyPr tIns="91439" bIns="91439"/>
          <a:lstStyle/>
          <a:p>
            <a:endParaRPr/>
          </a:p>
        </p:txBody>
      </p:sp>
      <p:sp>
        <p:nvSpPr>
          <p:cNvPr id="409" name="Line"/>
          <p:cNvSpPr/>
          <p:nvPr/>
        </p:nvSpPr>
        <p:spPr>
          <a:xfrm>
            <a:off x="7038257" y="11032011"/>
            <a:ext cx="3684352" cy="1"/>
          </a:xfrm>
          <a:prstGeom prst="line">
            <a:avLst/>
          </a:prstGeom>
          <a:ln w="127000">
            <a:solidFill>
              <a:srgbClr val="414141"/>
            </a:solidFill>
            <a:miter/>
            <a:tailEnd type="triangle"/>
          </a:ln>
        </p:spPr>
        <p:txBody>
          <a:bodyPr tIns="91439" bIns="91439"/>
          <a:lstStyle/>
          <a:p>
            <a:endParaRPr/>
          </a:p>
        </p:txBody>
      </p:sp>
      <p:sp>
        <p:nvSpPr>
          <p:cNvPr id="410" name="Data streams into SUT"/>
          <p:cNvSpPr txBox="1"/>
          <p:nvPr/>
        </p:nvSpPr>
        <p:spPr>
          <a:xfrm>
            <a:off x="7244642" y="8973808"/>
            <a:ext cx="3271581" cy="11995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Data streams into SUT</a:t>
            </a:r>
          </a:p>
        </p:txBody>
      </p:sp>
      <p:sp>
        <p:nvSpPr>
          <p:cNvPr id="411" name="Real-time news data"/>
          <p:cNvSpPr/>
          <p:nvPr/>
        </p:nvSpPr>
        <p:spPr>
          <a:xfrm>
            <a:off x="3553780" y="10179944"/>
            <a:ext cx="3217320" cy="1468577"/>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Real-time news data</a:t>
            </a:r>
          </a:p>
        </p:txBody>
      </p:sp>
      <p:sp>
        <p:nvSpPr>
          <p:cNvPr id="412" name="(More real-time data sources)"/>
          <p:cNvSpPr/>
          <p:nvPr/>
        </p:nvSpPr>
        <p:spPr>
          <a:xfrm>
            <a:off x="3553780" y="11836821"/>
            <a:ext cx="3217320" cy="1468577"/>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(More real-time data sources)</a:t>
            </a:r>
          </a:p>
        </p:txBody>
      </p:sp>
      <p:sp>
        <p:nvSpPr>
          <p:cNvPr id="413" name="Line"/>
          <p:cNvSpPr/>
          <p:nvPr/>
        </p:nvSpPr>
        <p:spPr>
          <a:xfrm>
            <a:off x="7038257" y="11712947"/>
            <a:ext cx="3684352" cy="1"/>
          </a:xfrm>
          <a:prstGeom prst="line">
            <a:avLst/>
          </a:prstGeom>
          <a:ln w="127000">
            <a:solidFill>
              <a:srgbClr val="414141"/>
            </a:solidFill>
            <a:miter/>
            <a:tailEnd type="triangle"/>
          </a:ln>
        </p:spPr>
        <p:txBody>
          <a:bodyPr tIns="91439" bIns="91439"/>
          <a:lstStyle/>
          <a:p>
            <a:endParaRPr/>
          </a:p>
        </p:txBody>
      </p:sp>
      <p:sp>
        <p:nvSpPr>
          <p:cNvPr id="414" name="Line"/>
          <p:cNvSpPr/>
          <p:nvPr/>
        </p:nvSpPr>
        <p:spPr>
          <a:xfrm>
            <a:off x="7038257" y="10351074"/>
            <a:ext cx="3684352" cy="1"/>
          </a:xfrm>
          <a:prstGeom prst="line">
            <a:avLst/>
          </a:prstGeom>
          <a:ln w="127000">
            <a:solidFill>
              <a:srgbClr val="414141"/>
            </a:solidFill>
            <a:miter/>
            <a:tailEnd type="triangle"/>
          </a:ln>
        </p:spPr>
        <p:txBody>
          <a:bodyPr tIns="91439" bIns="91439"/>
          <a:lstStyle/>
          <a:p>
            <a:endParaRPr/>
          </a:p>
        </p:txBody>
      </p:sp>
      <p:sp>
        <p:nvSpPr>
          <p:cNvPr id="415" name="Trading decisions come out"/>
          <p:cNvSpPr txBox="1"/>
          <p:nvPr/>
        </p:nvSpPr>
        <p:spPr>
          <a:xfrm>
            <a:off x="17564989" y="10152823"/>
            <a:ext cx="3271581" cy="17583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Trading decisions come out</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19" name="Realistic Fakes Simulate Entire Systems"/>
          <p:cNvSpPr txBox="1">
            <a:spLocks noGrp="1"/>
          </p:cNvSpPr>
          <p:nvPr>
            <p:ph type="title"/>
          </p:nvPr>
        </p:nvSpPr>
        <p:spPr>
          <a:prstGeom prst="rect">
            <a:avLst/>
          </a:prstGeom>
        </p:spPr>
        <p:txBody>
          <a:bodyPr/>
          <a:lstStyle/>
          <a:p>
            <a:r>
              <a:t>Realistic Fakes Simulate Entire Systems</a:t>
            </a:r>
          </a:p>
        </p:txBody>
      </p:sp>
      <p:sp>
        <p:nvSpPr>
          <p:cNvPr id="420" name="Double-click to edit"/>
          <p:cNvSpPr txBox="1">
            <a:spLocks noGrp="1"/>
          </p:cNvSpPr>
          <p:nvPr>
            <p:ph type="body" idx="1"/>
          </p:nvPr>
        </p:nvSpPr>
        <p:spPr>
          <a:prstGeom prst="rect">
            <a:avLst/>
          </a:prstGeom>
        </p:spPr>
        <p:txBody>
          <a:bodyPr/>
          <a:lstStyle/>
          <a:p>
            <a:endParaRPr/>
          </a:p>
        </p:txBody>
      </p:sp>
      <p:sp>
        <p:nvSpPr>
          <p:cNvPr id="421" name="Slide Number"/>
          <p:cNvSpPr txBox="1">
            <a:spLocks noGrp="1"/>
          </p:cNvSpPr>
          <p:nvPr>
            <p:ph type="sldNum" sz="quarter" idx="2"/>
          </p:nvPr>
        </p:nvSpPr>
        <p:spPr>
          <a:xfrm>
            <a:off x="22353815" y="12835870"/>
            <a:ext cx="353786"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22</a:t>
            </a:fld>
            <a:endParaRPr/>
          </a:p>
        </p:txBody>
      </p:sp>
      <p:sp>
        <p:nvSpPr>
          <p:cNvPr id="422" name="https://www.tradeweb.com/our-markets/data--reporting/replay-service/"/>
          <p:cNvSpPr txBox="1"/>
          <p:nvPr/>
        </p:nvSpPr>
        <p:spPr>
          <a:xfrm>
            <a:off x="24175489" y="26056295"/>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a:noFill/>
                <a:hlinkClick r:id="rId3"/>
              </a:rPr>
              <a:t>https://www.tradeweb.com/our-markets/data--reporting/replay-service/</a:t>
            </a:r>
          </a:p>
        </p:txBody>
      </p:sp>
      <p:sp>
        <p:nvSpPr>
          <p:cNvPr id="423" name="Example: TradeWeb ReplayService™: a testing platform for financial market data applications…"/>
          <p:cNvSpPr txBox="1"/>
          <p:nvPr/>
        </p:nvSpPr>
        <p:spPr>
          <a:xfrm>
            <a:off x="12645720" y="22499957"/>
            <a:ext cx="23476561" cy="21179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p>
            <a:pPr algn="ctr" defTabSz="4876678">
              <a:defRPr sz="4400">
                <a:latin typeface="Helvetica Neue"/>
                <a:ea typeface="Helvetica Neue"/>
                <a:cs typeface="Helvetica Neue"/>
                <a:sym typeface="Helvetica Neue"/>
              </a:defRPr>
            </a:pPr>
            <a:r>
              <a:t>Example: TradeWeb ReplayService™: a testing platform for financial market data applications</a:t>
            </a:r>
          </a:p>
          <a:p>
            <a:pPr algn="ctr" defTabSz="4876678">
              <a:defRPr sz="4400">
                <a:latin typeface="Helvetica Neue"/>
                <a:ea typeface="Helvetica Neue"/>
                <a:cs typeface="Helvetica Neue"/>
                <a:sym typeface="Helvetica Neue"/>
              </a:defRPr>
            </a:pPr>
            <a:r>
              <a:t>Originally a product of Thomson Reuters (data provider), then spun off to CodeStreet, then acquired by TradeWeb</a:t>
            </a:r>
          </a:p>
        </p:txBody>
      </p:sp>
      <p:pic>
        <p:nvPicPr>
          <p:cNvPr id="424" name="Image" descr="Image"/>
          <p:cNvPicPr>
            <a:picLocks noChangeAspect="1"/>
          </p:cNvPicPr>
          <p:nvPr/>
        </p:nvPicPr>
        <p:blipFill>
          <a:blip r:embed="rId4"/>
          <a:stretch>
            <a:fillRect/>
          </a:stretch>
        </p:blipFill>
        <p:spPr>
          <a:xfrm>
            <a:off x="5630843" y="4269430"/>
            <a:ext cx="13122315" cy="6608950"/>
          </a:xfrm>
          <a:prstGeom prst="rect">
            <a:avLst/>
          </a:prstGeom>
          <a:ln w="12700">
            <a:miter lim="400000"/>
          </a:ln>
        </p:spPr>
      </p:pic>
      <p:sp>
        <p:nvSpPr>
          <p:cNvPr id="425" name="https://www.tradeweb.com/our-markets/data--reporting/replay-service/"/>
          <p:cNvSpPr txBox="1"/>
          <p:nvPr/>
        </p:nvSpPr>
        <p:spPr>
          <a:xfrm>
            <a:off x="12084569" y="13021797"/>
            <a:ext cx="9009026" cy="4112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u="sng">
                <a:solidFill>
                  <a:schemeClr val="accent1">
                    <a:satOff val="-3547"/>
                    <a:lumOff val="-10352"/>
                  </a:schemeClr>
                </a:solidFill>
                <a:latin typeface="Helvetica Neue"/>
                <a:ea typeface="Helvetica Neue"/>
                <a:cs typeface="Helvetica Neue"/>
                <a:sym typeface="Helvetica Neue"/>
                <a:hlinkClick r:id="rId3"/>
              </a:defRPr>
            </a:lvl1pPr>
          </a:lstStyle>
          <a:p>
            <a:pPr>
              <a:defRPr u="none"/>
            </a:pPr>
            <a:r>
              <a:rPr u="sng">
                <a:hlinkClick r:id="rId3"/>
              </a:rPr>
              <a:t>https://www.tradeweb.com/our-markets/data--reporting/replay-service/</a:t>
            </a:r>
          </a:p>
        </p:txBody>
      </p:sp>
      <p:sp>
        <p:nvSpPr>
          <p:cNvPr id="426" name="Example: TradeWeb ReplayService™: a testing platform for financial market data applications…"/>
          <p:cNvSpPr txBox="1"/>
          <p:nvPr/>
        </p:nvSpPr>
        <p:spPr>
          <a:xfrm>
            <a:off x="5080266" y="11402378"/>
            <a:ext cx="14223468" cy="7541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p>
            <a:pPr algn="ctr" defTabSz="2438339">
              <a:defRPr sz="2200">
                <a:latin typeface="Helvetica Neue"/>
                <a:ea typeface="Helvetica Neue"/>
                <a:cs typeface="Helvetica Neue"/>
                <a:sym typeface="Helvetica Neue"/>
              </a:defRPr>
            </a:pPr>
            <a:r>
              <a:t>Example: TradeWeb ReplayService™: a testing platform for financial market data applications</a:t>
            </a:r>
          </a:p>
          <a:p>
            <a:pPr algn="ctr" defTabSz="2438339">
              <a:defRPr sz="2200">
                <a:latin typeface="Helvetica Neue"/>
                <a:ea typeface="Helvetica Neue"/>
                <a:cs typeface="Helvetica Neue"/>
                <a:sym typeface="Helvetica Neue"/>
              </a:defRPr>
            </a:pPr>
            <a:r>
              <a:t>Originally a product of Thomson Reuters (data provider), then spun off to CodeStreet, then acquired by TradeWeb</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t>Testing Large Systems is Hard</a:t>
            </a:r>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t>What to do if the specification is incomplete, and likely to change frequently?</a:t>
            </a:r>
          </a:p>
          <a:p>
            <a:pPr marL="914400" lvl="1" indent="-457200"/>
            <a:r>
              <a:t>Writing thorough test suite is even harder, less useful</a:t>
            </a:r>
          </a:p>
          <a:p>
            <a:r>
              <a:t>Still: vital to detect breaking changes</a:t>
            </a:r>
          </a:p>
          <a:p>
            <a:r>
              <a:t>Examples:</a:t>
            </a:r>
          </a:p>
          <a:p>
            <a:pPr marL="914400" lvl="1" indent="-457200"/>
            <a:r>
              <a:t>Detailed layout of GUIs</a:t>
            </a:r>
          </a:p>
          <a:p>
            <a:pPr marL="914400" lvl="1" indent="-457200"/>
            <a:r>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23</a:t>
            </a:fld>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t>Snapshot GUI Tests Detect 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t>The first time the test runs, it saves a “snapshot” of the rendered GUI</a:t>
            </a:r>
          </a:p>
          <a:p>
            <a:r>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24</a:t>
            </a:fld>
            <a:endParaRPr/>
          </a:p>
        </p:txBody>
      </p:sp>
      <p:sp>
        <p:nvSpPr>
          <p:cNvPr id="439" name="https://www.tradeweb.com/our-markets/data--reporting/replay-service/"/>
          <p:cNvSpPr txBox="1"/>
          <p:nvPr/>
        </p:nvSpPr>
        <p:spPr>
          <a:xfrm>
            <a:off x="24175489" y="26056295"/>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a:noFill/>
                <a:hlinkClick r:id="rId3"/>
              </a:rPr>
              <a:t>https://www.tradeweb.com/our-markets/data--reporting/replay-service/</a:t>
            </a:r>
          </a:p>
        </p:txBody>
      </p:sp>
      <p:sp>
        <p:nvSpPr>
          <p:cNvPr id="440" name="Example: TradeWeb ReplayService™: a testing platform for financial market data applications…"/>
          <p:cNvSpPr txBox="1"/>
          <p:nvPr/>
        </p:nvSpPr>
        <p:spPr>
          <a:xfrm>
            <a:off x="12645720" y="22499957"/>
            <a:ext cx="23476561" cy="21179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p>
            <a:pPr algn="ctr" defTabSz="4876678">
              <a:defRPr sz="4400">
                <a:latin typeface="Helvetica Neue"/>
                <a:ea typeface="Helvetica Neue"/>
                <a:cs typeface="Helvetica Neue"/>
                <a:sym typeface="Helvetica Neue"/>
              </a:defRPr>
            </a:pPr>
            <a:r>
              <a:t>Example: TradeWeb ReplayService™: a testing platform for financial market data applications</a:t>
            </a:r>
          </a:p>
          <a:p>
            <a:pPr algn="ctr" defTabSz="4876678">
              <a:defRPr sz="4400">
                <a:latin typeface="Helvetica Neue"/>
                <a:ea typeface="Helvetica Neue"/>
                <a:cs typeface="Helvetica Neue"/>
                <a:sym typeface="Helvetica Neue"/>
              </a:defRPr>
            </a:pPr>
            <a:r>
              <a:t>Originally a product of Thomson Reuters (data provider), then spun off to CodeStreet, then acquired by TradeWeb</a:t>
            </a:r>
          </a:p>
        </p:txBody>
      </p:sp>
      <p:sp>
        <p:nvSpPr>
          <p:cNvPr id="441" name="import renderer from 'react-test-renderer';…"/>
          <p:cNvSpPr txBox="1"/>
          <p:nvPr/>
        </p:nvSpPr>
        <p:spPr>
          <a:xfrm>
            <a:off x="378746" y="6570250"/>
            <a:ext cx="10798704" cy="5504181"/>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a:solidFill>
                  <a:srgbClr val="011480"/>
                </a:solidFill>
              </a:rPr>
              <a:t>import </a:t>
            </a:r>
            <a:r>
              <a:rPr>
                <a:solidFill>
                  <a:srgbClr val="272727"/>
                </a:solidFill>
              </a:rPr>
              <a:t>renderer </a:t>
            </a:r>
            <a:r>
              <a:rPr>
                <a:solidFill>
                  <a:srgbClr val="011480"/>
                </a:solidFill>
              </a:rPr>
              <a:t>from </a:t>
            </a:r>
            <a:r>
              <a:t>'react-test-renderer'</a:t>
            </a:r>
            <a:r>
              <a:rPr>
                <a:solidFill>
                  <a:srgbClr val="272727"/>
                </a:solidFill>
              </a:rPr>
              <a:t>;</a:t>
            </a:r>
          </a:p>
          <a:p>
            <a:pPr defTabSz="914400">
              <a:defRPr sz="3200">
                <a:solidFill>
                  <a:srgbClr val="00733B"/>
                </a:solidFill>
                <a:latin typeface="Courier"/>
                <a:ea typeface="Courier"/>
                <a:cs typeface="Courier"/>
                <a:sym typeface="Courier"/>
              </a:defRPr>
            </a:pPr>
            <a:r>
              <a:rPr>
                <a:solidFill>
                  <a:srgbClr val="011480"/>
                </a:solidFill>
              </a:rPr>
              <a:t>import </a:t>
            </a:r>
            <a:r>
              <a:rPr>
                <a:solidFill>
                  <a:srgbClr val="272727"/>
                </a:solidFill>
              </a:rPr>
              <a:t>Link </a:t>
            </a:r>
            <a:r>
              <a:rPr>
                <a:solidFill>
                  <a:srgbClr val="011480"/>
                </a:solidFill>
              </a:rPr>
              <a:t>from </a:t>
            </a:r>
            <a:r>
              <a:t>'../Link'</a:t>
            </a:r>
            <a:r>
              <a:rPr>
                <a:solidFill>
                  <a:srgbClr val="272727"/>
                </a:solidFill>
              </a:rPr>
              <a:t>;</a:t>
            </a:r>
          </a:p>
          <a:p>
            <a:pPr defTabSz="914400">
              <a:defRPr sz="3200">
                <a:solidFill>
                  <a:srgbClr val="272727"/>
                </a:solidFill>
                <a:latin typeface="Courier"/>
                <a:ea typeface="Courier"/>
                <a:cs typeface="Courier"/>
                <a:sym typeface="Courier"/>
              </a:defRPr>
            </a:pPr>
            <a:endParaRPr>
              <a:solidFill>
                <a:srgbClr val="272727"/>
              </a:solidFill>
            </a:endParaRPr>
          </a:p>
          <a:p>
            <a:pPr defTabSz="914400">
              <a:defRPr sz="3200">
                <a:solidFill>
                  <a:srgbClr val="00733B"/>
                </a:solidFill>
                <a:latin typeface="Courier"/>
                <a:ea typeface="Courier"/>
                <a:cs typeface="Courier"/>
                <a:sym typeface="Courier"/>
              </a:defRPr>
            </a:pPr>
            <a:r>
              <a:rPr>
                <a:solidFill>
                  <a:srgbClr val="272727"/>
                </a:solidFill>
              </a:rPr>
              <a:t>it(</a:t>
            </a:r>
            <a:r>
              <a:t>'renders correctly'</a:t>
            </a:r>
            <a:r>
              <a:rPr>
                <a:solidFill>
                  <a:srgbClr val="272727"/>
                </a:solidFill>
              </a:rPr>
              <a:t>, () =&gt; {</a:t>
            </a:r>
          </a:p>
          <a:p>
            <a:pPr defTabSz="914400">
              <a:defRPr sz="3200">
                <a:solidFill>
                  <a:srgbClr val="272727"/>
                </a:solidFill>
                <a:latin typeface="Courier"/>
                <a:ea typeface="Courier"/>
                <a:cs typeface="Courier"/>
                <a:sym typeface="Courier"/>
              </a:defRPr>
            </a:pPr>
            <a:r>
              <a:t>  </a:t>
            </a:r>
            <a:r>
              <a:rPr>
                <a:solidFill>
                  <a:srgbClr val="011480"/>
                </a:solidFill>
              </a:rPr>
              <a:t>const </a:t>
            </a:r>
            <a:r>
              <a:t>tree = renderer</a:t>
            </a:r>
          </a:p>
          <a:p>
            <a:pPr defTabSz="914400">
              <a:defRPr sz="3200">
                <a:solidFill>
                  <a:srgbClr val="00733B"/>
                </a:solidFill>
                <a:latin typeface="Courier"/>
                <a:ea typeface="Courier"/>
                <a:cs typeface="Courier"/>
                <a:sym typeface="Courier"/>
              </a:defRPr>
            </a:pPr>
            <a:r>
              <a:rPr>
                <a:solidFill>
                  <a:srgbClr val="272727"/>
                </a:solidFill>
              </a:rPr>
              <a:t>    .create(&lt;Link page=</a:t>
            </a:r>
            <a:r>
              <a:t>"http://www.facebook.com"</a:t>
            </a:r>
            <a:r>
              <a:rPr>
                <a:solidFill>
                  <a:srgbClr val="272727"/>
                </a:solidFill>
              </a:rPr>
              <a:t>&gt;Facebook&lt;</a:t>
            </a:r>
            <a:r>
              <a:rPr>
                <a:solidFill>
                  <a:srgbClr val="0432FF"/>
                </a:solidFill>
              </a:rPr>
              <a:t>/Link&gt;)</a:t>
            </a:r>
          </a:p>
          <a:p>
            <a:pPr defTabSz="914400">
              <a:defRPr sz="3200">
                <a:solidFill>
                  <a:srgbClr val="272727"/>
                </a:solidFill>
                <a:latin typeface="Courier"/>
                <a:ea typeface="Courier"/>
                <a:cs typeface="Courier"/>
                <a:sym typeface="Courier"/>
              </a:defRPr>
            </a:pPr>
            <a:r>
              <a:rPr>
                <a:solidFill>
                  <a:srgbClr val="0432FF"/>
                </a:solidFill>
              </a:rPr>
              <a:t>      </a:t>
            </a:r>
            <a:r>
              <a:t>.toJSON();</a:t>
            </a:r>
          </a:p>
          <a:p>
            <a:pPr defTabSz="914400">
              <a:defRPr sz="3200">
                <a:solidFill>
                  <a:srgbClr val="272727"/>
                </a:solidFill>
                <a:latin typeface="Courier"/>
                <a:ea typeface="Courier"/>
                <a:cs typeface="Courier"/>
                <a:sym typeface="Courier"/>
              </a:defRPr>
            </a:pPr>
            <a:r>
              <a:t>  expect(tree).toMatchSnapshot();</a:t>
            </a:r>
          </a:p>
          <a:p>
            <a:pPr defTabSz="914400">
              <a:defRPr sz="3200">
                <a:solidFill>
                  <a:srgbClr val="272727"/>
                </a:solidFill>
                <a:latin typeface="Courier"/>
                <a:ea typeface="Courier"/>
                <a:cs typeface="Courier"/>
                <a:sym typeface="Courier"/>
              </a:defRPr>
            </a:pPr>
            <a:r>
              <a:t>});</a:t>
            </a:r>
          </a:p>
        </p:txBody>
      </p:sp>
      <p:pic>
        <p:nvPicPr>
          <p:cNvPr id="442" name="Image" descr="Image"/>
          <p:cNvPicPr>
            <a:picLocks noChangeAspect="1"/>
          </p:cNvPicPr>
          <p:nvPr/>
        </p:nvPicPr>
        <p:blipFill>
          <a:blip r:embed="rId4"/>
          <a:stretch>
            <a:fillRect/>
          </a:stretch>
        </p:blipFill>
        <p:spPr>
          <a:xfrm>
            <a:off x="11173926" y="5751636"/>
            <a:ext cx="16697293" cy="11282445"/>
          </a:xfrm>
          <a:prstGeom prst="rect">
            <a:avLst/>
          </a:prstGeom>
          <a:ln w="12700">
            <a:miter lim="400000"/>
          </a:ln>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46" name="Evolving Large Systems is Hard"/>
          <p:cNvSpPr txBox="1">
            <a:spLocks noGrp="1"/>
          </p:cNvSpPr>
          <p:nvPr>
            <p:ph type="title"/>
          </p:nvPr>
        </p:nvSpPr>
        <p:spPr>
          <a:prstGeom prst="rect">
            <a:avLst/>
          </a:prstGeom>
        </p:spPr>
        <p:txBody>
          <a:bodyPr/>
          <a:lstStyle/>
          <a:p>
            <a:r>
              <a:t>Evolving Large Systems is Hard</a:t>
            </a:r>
          </a:p>
        </p:txBody>
      </p:sp>
      <p:sp>
        <p:nvSpPr>
          <p:cNvPr id="447" name="Slide Number"/>
          <p:cNvSpPr txBox="1">
            <a:spLocks noGrp="1"/>
          </p:cNvSpPr>
          <p:nvPr>
            <p:ph type="sldNum" sz="quarter" idx="2"/>
          </p:nvPr>
        </p:nvSpPr>
        <p:spPr>
          <a:xfrm>
            <a:off x="22353815" y="12835870"/>
            <a:ext cx="353786"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25</a:t>
            </a:fld>
            <a:endParaRPr/>
          </a:p>
        </p:txBody>
      </p:sp>
      <p:sp>
        <p:nvSpPr>
          <p:cNvPr id="448" name="“With a sufficient number of users of an API,…"/>
          <p:cNvSpPr txBox="1"/>
          <p:nvPr/>
        </p:nvSpPr>
        <p:spPr>
          <a:xfrm>
            <a:off x="6353200" y="4074223"/>
            <a:ext cx="17714075" cy="356338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638923" indent="-469900" defTabSz="2438338">
              <a:lnSpc>
                <a:spcPct val="90000"/>
              </a:lnSpc>
              <a:defRPr sz="6000" spc="-119">
                <a:latin typeface="Helvetica Neue Medium"/>
                <a:ea typeface="Helvetica Neue Medium"/>
                <a:cs typeface="Helvetica Neue Medium"/>
                <a:sym typeface="Helvetica Neue Medium"/>
              </a:defRPr>
            </a:pPr>
            <a:r>
              <a:t>“With a sufficient number of users of an API,</a:t>
            </a:r>
          </a:p>
          <a:p>
            <a:pPr marL="638923" indent="-469900" defTabSz="2438338">
              <a:lnSpc>
                <a:spcPct val="90000"/>
              </a:lnSpc>
              <a:defRPr sz="6000" spc="-119">
                <a:latin typeface="Helvetica Neue Medium"/>
                <a:ea typeface="Helvetica Neue Medium"/>
                <a:cs typeface="Helvetica Neue Medium"/>
                <a:sym typeface="Helvetica Neue Medium"/>
              </a:defRPr>
            </a:pPr>
            <a:r>
              <a:t>it does not matter what you promise in the contract:</a:t>
            </a:r>
          </a:p>
          <a:p>
            <a:pPr marL="638923" indent="-469900" defTabSz="2438338">
              <a:lnSpc>
                <a:spcPct val="90000"/>
              </a:lnSpc>
              <a:defRPr sz="6000" spc="-119">
                <a:latin typeface="Helvetica Neue Medium"/>
                <a:ea typeface="Helvetica Neue Medium"/>
                <a:cs typeface="Helvetica Neue Medium"/>
                <a:sym typeface="Helvetica Neue Medium"/>
              </a:defRPr>
            </a:pPr>
            <a:r>
              <a:t>all observable behaviors of your system</a:t>
            </a:r>
          </a:p>
          <a:p>
            <a:pPr marL="638923" indent="-469900" defTabSz="2438338">
              <a:lnSpc>
                <a:spcPct val="90000"/>
              </a:lnSpc>
              <a:defRPr sz="6000" spc="-119">
                <a:latin typeface="Helvetica Neue Medium"/>
                <a:ea typeface="Helvetica Neue Medium"/>
                <a:cs typeface="Helvetica Neue Medium"/>
                <a:sym typeface="Helvetica Neue Medium"/>
              </a:defRPr>
            </a:pPr>
            <a:r>
              <a:t>will be depended on by somebody.”</a:t>
            </a:r>
          </a:p>
        </p:txBody>
      </p:sp>
      <p:sp>
        <p:nvSpPr>
          <p:cNvPr id="449" name="-Hyrum Wright"/>
          <p:cNvSpPr txBox="1"/>
          <p:nvPr/>
        </p:nvSpPr>
        <p:spPr>
          <a:xfrm>
            <a:off x="18431631" y="8137762"/>
            <a:ext cx="3297327" cy="64713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825500">
              <a:defRPr b="1">
                <a:latin typeface="Helvetica Neue"/>
                <a:ea typeface="Helvetica Neue"/>
                <a:cs typeface="Helvetica Neue"/>
                <a:sym typeface="Helvetica Neue"/>
              </a:defRPr>
            </a:lvl1pPr>
          </a:lstStyle>
          <a:p>
            <a:r>
              <a:t>-Hyrum Wright</a:t>
            </a:r>
          </a:p>
        </p:txBody>
      </p:sp>
      <p:pic>
        <p:nvPicPr>
          <p:cNvPr id="450" name="EUZfIasXsAENEN0.jpeg" descr="EUZfIasXsAENEN0.jpeg"/>
          <p:cNvPicPr>
            <a:picLocks noChangeAspect="1"/>
          </p:cNvPicPr>
          <p:nvPr/>
        </p:nvPicPr>
        <p:blipFill>
          <a:blip r:embed="rId2"/>
          <a:srcRect l="7605" r="13422"/>
          <a:stretch>
            <a:fillRect/>
          </a:stretch>
        </p:blipFill>
        <p:spPr>
          <a:xfrm>
            <a:off x="286320" y="4025304"/>
            <a:ext cx="5965561" cy="5665516"/>
          </a:xfrm>
          <a:prstGeom prst="rect">
            <a:avLst/>
          </a:prstGeom>
          <a:ln w="12700">
            <a:miter lim="400000"/>
          </a:ln>
        </p:spPr>
      </p:pic>
      <p:sp>
        <p:nvSpPr>
          <p:cNvPr id="451" name="For more: see “Software Engineering at Google” Ch 1"/>
          <p:cNvSpPr txBox="1"/>
          <p:nvPr/>
        </p:nvSpPr>
        <p:spPr>
          <a:xfrm>
            <a:off x="8617007" y="12973838"/>
            <a:ext cx="7390486" cy="46136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defTabSz="2438338">
              <a:defRPr sz="2400">
                <a:solidFill>
                  <a:srgbClr val="5E5E5E"/>
                </a:solidFill>
                <a:latin typeface="Helvetica Neue"/>
                <a:ea typeface="Helvetica Neue"/>
                <a:cs typeface="Helvetica Neue"/>
                <a:sym typeface="Helvetica Neue"/>
              </a:defRPr>
            </a:lvl1pPr>
          </a:lstStyle>
          <a:p>
            <a:r>
              <a:t>For more: see “Software Engineering at Google” Ch 1</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53" name="Evolving Large Systems is Hard"/>
          <p:cNvSpPr txBox="1">
            <a:spLocks noGrp="1"/>
          </p:cNvSpPr>
          <p:nvPr>
            <p:ph type="title"/>
          </p:nvPr>
        </p:nvSpPr>
        <p:spPr>
          <a:prstGeom prst="rect">
            <a:avLst/>
          </a:prstGeom>
        </p:spPr>
        <p:txBody>
          <a:bodyPr/>
          <a:lstStyle/>
          <a:p>
            <a:r>
              <a:t>Evolving Large Systems is Hard</a:t>
            </a:r>
          </a:p>
        </p:txBody>
      </p:sp>
      <p:sp>
        <p:nvSpPr>
          <p:cNvPr id="454" name="Slide Number"/>
          <p:cNvSpPr txBox="1">
            <a:spLocks noGrp="1"/>
          </p:cNvSpPr>
          <p:nvPr>
            <p:ph type="sldNum" sz="quarter" idx="2"/>
          </p:nvPr>
        </p:nvSpPr>
        <p:spPr>
          <a:xfrm>
            <a:off x="22353815" y="12835870"/>
            <a:ext cx="353786"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26</a:t>
            </a:fld>
            <a:endParaRPr/>
          </a:p>
        </p:txBody>
      </p:sp>
      <p:sp>
        <p:nvSpPr>
          <p:cNvPr id="455" name="“With a sufficient number of users of an API,…"/>
          <p:cNvSpPr txBox="1"/>
          <p:nvPr/>
        </p:nvSpPr>
        <p:spPr>
          <a:xfrm>
            <a:off x="6246312" y="3943144"/>
            <a:ext cx="12775362" cy="253399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638923" indent="-469900" defTabSz="2438338">
              <a:lnSpc>
                <a:spcPct val="90000"/>
              </a:lnSpc>
              <a:defRPr sz="4300" spc="-85">
                <a:latin typeface="Helvetica Neue Medium"/>
                <a:ea typeface="Helvetica Neue Medium"/>
                <a:cs typeface="Helvetica Neue Medium"/>
                <a:sym typeface="Helvetica Neue Medium"/>
              </a:defRPr>
            </a:pPr>
            <a:r>
              <a:t>“With a sufficient number of users of an API,</a:t>
            </a:r>
          </a:p>
          <a:p>
            <a:pPr marL="638923" indent="-469900" defTabSz="2438338">
              <a:lnSpc>
                <a:spcPct val="90000"/>
              </a:lnSpc>
              <a:defRPr sz="4300" spc="-85">
                <a:latin typeface="Helvetica Neue Medium"/>
                <a:ea typeface="Helvetica Neue Medium"/>
                <a:cs typeface="Helvetica Neue Medium"/>
                <a:sym typeface="Helvetica Neue Medium"/>
              </a:defRPr>
            </a:pPr>
            <a:r>
              <a:t>it does not matter what you promise in the contract:</a:t>
            </a:r>
          </a:p>
          <a:p>
            <a:pPr marL="638923" indent="-469900" defTabSz="2438338">
              <a:lnSpc>
                <a:spcPct val="90000"/>
              </a:lnSpc>
              <a:defRPr sz="4300" spc="-85">
                <a:latin typeface="Helvetica Neue Medium"/>
                <a:ea typeface="Helvetica Neue Medium"/>
                <a:cs typeface="Helvetica Neue Medium"/>
                <a:sym typeface="Helvetica Neue Medium"/>
              </a:defRPr>
            </a:pPr>
            <a:r>
              <a:t>all observable behaviors of your system</a:t>
            </a:r>
          </a:p>
          <a:p>
            <a:pPr marL="638923" indent="-469900" defTabSz="2438338">
              <a:lnSpc>
                <a:spcPct val="90000"/>
              </a:lnSpc>
              <a:defRPr sz="4300" spc="-85">
                <a:latin typeface="Helvetica Neue Medium"/>
                <a:ea typeface="Helvetica Neue Medium"/>
                <a:cs typeface="Helvetica Neue Medium"/>
                <a:sym typeface="Helvetica Neue Medium"/>
              </a:defRPr>
            </a:pPr>
            <a:r>
              <a:t>will be depended on by somebody.”</a:t>
            </a:r>
          </a:p>
        </p:txBody>
      </p:sp>
      <p:sp>
        <p:nvSpPr>
          <p:cNvPr id="456" name="-Hyrum Wright"/>
          <p:cNvSpPr txBox="1"/>
          <p:nvPr/>
        </p:nvSpPr>
        <p:spPr>
          <a:xfrm>
            <a:off x="15131440" y="6359910"/>
            <a:ext cx="1794232" cy="39940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825500">
              <a:defRPr sz="1900" b="1">
                <a:latin typeface="Helvetica Neue"/>
                <a:ea typeface="Helvetica Neue"/>
                <a:cs typeface="Helvetica Neue"/>
                <a:sym typeface="Helvetica Neue"/>
              </a:defRPr>
            </a:lvl1pPr>
          </a:lstStyle>
          <a:p>
            <a:r>
              <a:t>-Hyrum Wright</a:t>
            </a:r>
          </a:p>
        </p:txBody>
      </p:sp>
      <p:pic>
        <p:nvPicPr>
          <p:cNvPr id="457" name="workflow_2x.png" descr="workflow_2x.png"/>
          <p:cNvPicPr>
            <a:picLocks noChangeAspect="1"/>
          </p:cNvPicPr>
          <p:nvPr/>
        </p:nvPicPr>
        <p:blipFill>
          <a:blip r:embed="rId2"/>
          <a:stretch>
            <a:fillRect/>
          </a:stretch>
        </p:blipFill>
        <p:spPr>
          <a:xfrm>
            <a:off x="17815018" y="5616096"/>
            <a:ext cx="5390109" cy="7484108"/>
          </a:xfrm>
          <a:prstGeom prst="rect">
            <a:avLst/>
          </a:prstGeom>
          <a:ln w="12700">
            <a:miter lim="400000"/>
          </a:ln>
        </p:spPr>
      </p:pic>
      <p:pic>
        <p:nvPicPr>
          <p:cNvPr id="458" name="EUZfIasXsAENEN0.jpeg" descr="EUZfIasXsAENEN0.jpeg"/>
          <p:cNvPicPr>
            <a:picLocks noChangeAspect="1"/>
          </p:cNvPicPr>
          <p:nvPr/>
        </p:nvPicPr>
        <p:blipFill>
          <a:blip r:embed="rId3"/>
          <a:srcRect l="7605" r="13422"/>
          <a:stretch>
            <a:fillRect/>
          </a:stretch>
        </p:blipFill>
        <p:spPr>
          <a:xfrm>
            <a:off x="286320" y="4025304"/>
            <a:ext cx="5965561" cy="5665516"/>
          </a:xfrm>
          <a:prstGeom prst="rect">
            <a:avLst/>
          </a:prstGeom>
          <a:ln w="12700">
            <a:miter lim="400000"/>
          </a:ln>
        </p:spPr>
      </p:pic>
      <p:sp>
        <p:nvSpPr>
          <p:cNvPr id="459" name="XKCD #1172"/>
          <p:cNvSpPr txBox="1"/>
          <p:nvPr/>
        </p:nvSpPr>
        <p:spPr>
          <a:xfrm>
            <a:off x="19574793" y="13107448"/>
            <a:ext cx="1870558" cy="461367"/>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defTabSz="2438338">
              <a:defRPr sz="2400" u="sng">
                <a:noFill/>
                <a:latin typeface="Helvetica Neue"/>
                <a:ea typeface="Helvetica Neue"/>
                <a:cs typeface="Helvetica Neue"/>
                <a:sym typeface="Helvetica Neue"/>
                <a:hlinkClick r:id="rId4"/>
              </a:defRPr>
            </a:lvl1pPr>
          </a:lstStyle>
          <a:p>
            <a:pPr>
              <a:defRPr u="none">
                <a:solidFill>
                  <a:srgbClr val="5E5E5E"/>
                </a:solidFill>
              </a:defRPr>
            </a:pPr>
            <a:r>
              <a:rPr u="sng">
                <a:noFill/>
                <a:hlinkClick r:id="rId4"/>
              </a:rPr>
              <a:t>XKCD #1172</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t>Capture/Replay of API Traffic Detects Breaking Changes</a:t>
            </a:r>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t>Record the API requests and responses that clients make</a:t>
            </a:r>
          </a:p>
          <a:p>
            <a:r>
              <a:t>Test new versions of the API by identifying requests that result in different responses (“breaking changes”)</a:t>
            </a:r>
          </a:p>
        </p:txBody>
      </p:sp>
      <p:sp>
        <p:nvSpPr>
          <p:cNvPr id="4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27</a:t>
            </a:fld>
            <a:endParaRPr/>
          </a:p>
        </p:txBody>
      </p:sp>
      <p:sp>
        <p:nvSpPr>
          <p:cNvPr id="464" name="https://www.tradeweb.com/our-markets/data--reporting/replay-service/"/>
          <p:cNvSpPr txBox="1"/>
          <p:nvPr/>
        </p:nvSpPr>
        <p:spPr>
          <a:xfrm>
            <a:off x="24175489" y="26056295"/>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a:noFill/>
                <a:hlinkClick r:id="rId3"/>
              </a:rPr>
              <a:t>https://www.tradeweb.com/our-markets/data--reporting/replay-service/</a:t>
            </a:r>
          </a:p>
        </p:txBody>
      </p:sp>
      <p:sp>
        <p:nvSpPr>
          <p:cNvPr id="465" name="Example: TradeWeb ReplayService™: a testing platform for financial market data applications…"/>
          <p:cNvSpPr txBox="1"/>
          <p:nvPr/>
        </p:nvSpPr>
        <p:spPr>
          <a:xfrm>
            <a:off x="12645720" y="22499957"/>
            <a:ext cx="23476561" cy="21179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p>
            <a:pPr algn="ctr" defTabSz="4876678">
              <a:defRPr sz="4400">
                <a:latin typeface="Helvetica Neue"/>
                <a:ea typeface="Helvetica Neue"/>
                <a:cs typeface="Helvetica Neue"/>
                <a:sym typeface="Helvetica Neue"/>
              </a:defRPr>
            </a:pPr>
            <a:r>
              <a:t>Example: TradeWeb ReplayService™: a testing platform for financial market data applications</a:t>
            </a:r>
          </a:p>
          <a:p>
            <a:pPr algn="ctr" defTabSz="4876678">
              <a:defRPr sz="4400">
                <a:latin typeface="Helvetica Neue"/>
                <a:ea typeface="Helvetica Neue"/>
                <a:cs typeface="Helvetica Neue"/>
                <a:sym typeface="Helvetica Neue"/>
              </a:defRPr>
            </a:pPr>
            <a:r>
              <a:t>Originally a product of Thomson Reuters (data provider), then spun off to CodeStreet, then acquired by TradeWeb</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Replay production traffic for testing</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t>Some failures may occur purely at the integration between components:</a:t>
            </a:r>
          </a:p>
          <a:p>
            <a:pPr marL="795527" lvl="1" indent="-397763" defTabSz="1591055">
              <a:spcBef>
                <a:spcPts val="800"/>
              </a:spcBef>
              <a:defRPr sz="4176"/>
            </a:pPr>
            <a:r>
              <a:t>The test may assume wrong behavior (wrongly encoded by mock)</a:t>
            </a:r>
            <a:endParaRPr sz="3480"/>
          </a:p>
          <a:p>
            <a:pPr marL="795527" lvl="1" indent="-397763" defTabSz="1591055">
              <a:spcBef>
                <a:spcPts val="800"/>
              </a:spcBef>
              <a:defRPr sz="4176"/>
            </a:pPr>
            <a:r>
              <a:t>Higher fidelity mocks (e.g. capture/replay) can help, but still just a snapshot of the real world</a:t>
            </a:r>
          </a:p>
          <a:p>
            <a:pPr marL="397763" indent="-397763" defTabSz="1591055">
              <a:spcBef>
                <a:spcPts val="1700"/>
              </a:spcBef>
              <a:defRPr sz="4872"/>
            </a:pPr>
            <a:r>
              <a:t>The SUT may use a different algorithm:</a:t>
            </a:r>
          </a:p>
          <a:p>
            <a:pPr marL="795527" lvl="1" indent="-397763" defTabSz="1591055">
              <a:spcBef>
                <a:spcPts val="800"/>
              </a:spcBef>
              <a:defRPr sz="4176"/>
            </a:pPr>
            <a:r>
              <a:t>The Spies expect a particular usage of double;</a:t>
            </a:r>
          </a:p>
          <a:p>
            <a:pPr marL="795527" lvl="1" indent="-397763" defTabSz="1591055">
              <a:spcBef>
                <a:spcPts val="800"/>
              </a:spcBef>
              <a:defRPr sz="4176"/>
            </a:pPr>
            <a:r>
              <a:t>The test is “brittle” because it depends on internal behavior of SUT;</a:t>
            </a:r>
          </a:p>
          <a:p>
            <a:pPr marL="397763" indent="-397763" defTabSz="1591055">
              <a:spcBef>
                <a:spcPts val="1700"/>
              </a:spcBef>
              <a:defRPr sz="4872"/>
            </a:pPr>
            <a:r>
              <a:t>Potential maintenance burden: as SUT evolves, mocks must evolve</a:t>
            </a:r>
          </a:p>
          <a:p>
            <a:pPr marL="795527" lvl="1" indent="-397763" defTabSz="1591055">
              <a:spcBef>
                <a:spcPts val="1700"/>
              </a:spcBef>
              <a:defRPr sz="4872"/>
            </a:pPr>
            <a:r>
              <a:t>Capture/replay is a bit less, at least…</a:t>
            </a:r>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28</a:t>
            </a:fld>
            <a:endParaRPr/>
          </a:p>
        </p:txBody>
      </p:sp>
      <p:pic>
        <p:nvPicPr>
          <p:cNvPr id="482" name="Picture 7" descr="Picture 7"/>
          <p:cNvPicPr>
            <a:picLocks noChangeAspect="1"/>
          </p:cNvPicPr>
          <p:nvPr/>
        </p:nvPicPr>
        <p:blipFill>
          <a:blip r:embed="rId3"/>
          <a:stretch>
            <a:fillRect/>
          </a:stretch>
        </p:blipFill>
        <p:spPr>
          <a:xfrm>
            <a:off x="15365325" y="4192568"/>
            <a:ext cx="8522565" cy="7315201"/>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Title 1"/>
          <p:cNvSpPr txBox="1">
            <a:spLocks noGrp="1"/>
          </p:cNvSpPr>
          <p:nvPr>
            <p:ph type="title"/>
          </p:nvPr>
        </p:nvSpPr>
        <p:spPr>
          <a:xfrm>
            <a:off x="1676400" y="36510"/>
            <a:ext cx="21031200" cy="2651126"/>
          </a:xfrm>
          <a:prstGeom prst="rect">
            <a:avLst/>
          </a:prstGeom>
        </p:spPr>
        <p:txBody>
          <a:bodyPr/>
          <a:lstStyle/>
          <a:p>
            <a:r>
              <a:t>Review: Learning Objectives for this Lesson</a:t>
            </a:r>
          </a:p>
        </p:txBody>
      </p:sp>
      <p:sp>
        <p:nvSpPr>
          <p:cNvPr id="487" name="Text Placeholder 2"/>
          <p:cNvSpPr txBox="1">
            <a:spLocks noGrp="1"/>
          </p:cNvSpPr>
          <p:nvPr>
            <p:ph type="body" idx="1"/>
          </p:nvPr>
        </p:nvSpPr>
        <p:spPr>
          <a:xfrm>
            <a:off x="1676400" y="3000320"/>
            <a:ext cx="19354800" cy="8702676"/>
          </a:xfrm>
          <a:prstGeom prst="rect">
            <a:avLst/>
          </a:prstGeom>
        </p:spPr>
        <p:txBody>
          <a:bodyPr/>
          <a:lstStyle/>
          <a:p>
            <a:r>
              <a:rPr dirty="0"/>
              <a:t>You should now be able to:</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Understand how and when to apply different kinds of test “doubles” such as “mocks and spies”</a:t>
            </a:r>
            <a:endParaRPr dirty="0"/>
          </a:p>
          <a:p>
            <a:pPr marL="914400" lvl="1" indent="-457200">
              <a:spcBef>
                <a:spcPts val="1000"/>
              </a:spcBef>
              <a:defRPr sz="4800"/>
            </a:pPr>
            <a:endParaRPr dirty="0"/>
          </a:p>
          <a:p>
            <a:pPr marL="914400" lvl="1" indent="-457200">
              <a:spcBef>
                <a:spcPts val="1000"/>
              </a:spcBef>
              <a:defRPr sz="4800"/>
            </a:pPr>
            <a:endParaRPr dirty="0"/>
          </a:p>
          <a:p>
            <a:pPr marL="914400" lvl="1" indent="-457200">
              <a:spcBef>
                <a:spcPts val="1000"/>
              </a:spcBef>
              <a:defRPr sz="4800">
                <a:solidFill>
                  <a:srgbClr val="FF0000"/>
                </a:solidFill>
              </a:defRPr>
            </a:pPr>
            <a:r>
              <a:rPr dirty="0"/>
              <a:t>For Further Reading</a:t>
            </a:r>
            <a:r>
              <a:rPr dirty="0">
                <a:solidFill>
                  <a:srgbClr val="000000"/>
                </a:solidFill>
              </a:rPr>
              <a:t> </a:t>
            </a:r>
          </a:p>
          <a:p>
            <a:pPr marL="1371600" lvl="2" indent="-457200">
              <a:spcBef>
                <a:spcPts val="1000"/>
              </a:spcBef>
              <a:defRPr sz="4000"/>
            </a:pPr>
            <a:r>
              <a:rPr dirty="0"/>
              <a:t>Check out Martin Fowler’s article, </a:t>
            </a:r>
            <a:br>
              <a:rPr dirty="0"/>
            </a:br>
            <a:r>
              <a:rPr dirty="0"/>
              <a:t>“Mocks Aren’t Stubs” </a:t>
            </a:r>
            <a:r>
              <a:rPr u="sng" dirty="0">
                <a:solidFill>
                  <a:srgbClr val="0563C1"/>
                </a:solidFill>
                <a:uFill>
                  <a:solidFill>
                    <a:srgbClr val="0563C1"/>
                  </a:solidFill>
                </a:uFill>
                <a:hlinkClick r:id="rId2"/>
              </a:rPr>
              <a:t>https://martinfowler.com/articles/mocksArentStubs.html</a:t>
            </a:r>
            <a:r>
              <a:rPr dirty="0"/>
              <a:t> </a:t>
            </a:r>
          </a:p>
          <a:p>
            <a:pPr marL="1371600" lvl="2" indent="-457200">
              <a:spcBef>
                <a:spcPts val="1000"/>
              </a:spcBef>
              <a:defRPr sz="4000"/>
            </a:pPr>
            <a:r>
              <a:rPr dirty="0"/>
              <a:t>“</a:t>
            </a:r>
            <a:r>
              <a:rPr dirty="0" err="1"/>
              <a:t>xUnit</a:t>
            </a:r>
            <a:r>
              <a:rPr dirty="0"/>
              <a:t> Test Patterns: Refactoring Test Code” by Gerard </a:t>
            </a:r>
            <a:r>
              <a:rPr dirty="0" err="1"/>
              <a:t>Meszaros</a:t>
            </a:r>
            <a:endParaRPr dirty="0"/>
          </a:p>
        </p:txBody>
      </p:sp>
      <p:sp>
        <p:nvSpPr>
          <p:cNvPr id="488" name="Slide Number Placeholder 4"/>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29</a:t>
            </a:fld>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Rectangle"/>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6" name="Rectangle"/>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7" name="Testing Scopes Larger than Units"/>
          <p:cNvSpPr txBox="1">
            <a:spLocks noGrp="1"/>
          </p:cNvSpPr>
          <p:nvPr>
            <p:ph type="title"/>
          </p:nvPr>
        </p:nvSpPr>
        <p:spPr>
          <a:prstGeom prst="rect">
            <a:avLst/>
          </a:prstGeom>
        </p:spPr>
        <p:txBody>
          <a:bodyPr/>
          <a:lstStyle/>
          <a:p>
            <a:r>
              <a:t>Testing Scopes Larger than Units</a:t>
            </a:r>
          </a:p>
        </p:txBody>
      </p:sp>
      <p:sp>
        <p:nvSpPr>
          <p:cNvPr id="148"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sp>
        <p:nvSpPr>
          <p:cNvPr id="149" name="1 class of one program running on a web server"/>
          <p:cNvSpPr txBox="1"/>
          <p:nvPr/>
        </p:nvSpPr>
        <p:spPr>
          <a:xfrm>
            <a:off x="12645446"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52" name="Group"/>
          <p:cNvGrpSpPr/>
          <p:nvPr/>
        </p:nvGrpSpPr>
        <p:grpSpPr>
          <a:xfrm>
            <a:off x="8694047" y="7309691"/>
            <a:ext cx="3010508" cy="1683282"/>
            <a:chOff x="0" y="0"/>
            <a:chExt cx="3010507" cy="1683281"/>
          </a:xfrm>
        </p:grpSpPr>
        <p:sp>
          <p:nvSpPr>
            <p:cNvPr id="150"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51"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55" name="Group"/>
          <p:cNvGrpSpPr/>
          <p:nvPr/>
        </p:nvGrpSpPr>
        <p:grpSpPr>
          <a:xfrm>
            <a:off x="13737384" y="7406262"/>
            <a:ext cx="826630" cy="1074873"/>
            <a:chOff x="0" y="0"/>
            <a:chExt cx="826628" cy="1074872"/>
          </a:xfrm>
        </p:grpSpPr>
        <p:sp>
          <p:nvSpPr>
            <p:cNvPr id="153"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5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56" name="Unit"/>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57" name="Integration"/>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Integration” Tests Might be Larger"/>
          <p:cNvSpPr txBox="1">
            <a:spLocks noGrp="1"/>
          </p:cNvSpPr>
          <p:nvPr>
            <p:ph type="title"/>
          </p:nvPr>
        </p:nvSpPr>
        <p:spPr>
          <a:prstGeom prst="rect">
            <a:avLst/>
          </a:prstGeom>
        </p:spPr>
        <p:txBody>
          <a:bodyPr/>
          <a:lstStyle/>
          <a:p>
            <a:r>
              <a:t>“Integration” Tests Might be Larger</a:t>
            </a:r>
          </a:p>
        </p:txBody>
      </p:sp>
      <p:sp>
        <p:nvSpPr>
          <p:cNvPr id="162"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sp>
        <p:nvSpPr>
          <p:cNvPr id="163" name="Rectangle"/>
          <p:cNvSpPr/>
          <p:nvPr/>
        </p:nvSpPr>
        <p:spPr>
          <a:xfrm>
            <a:off x="6353904" y="5385991"/>
            <a:ext cx="8384105"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4" name="Rectangle"/>
          <p:cNvSpPr/>
          <p:nvPr/>
        </p:nvSpPr>
        <p:spPr>
          <a:xfrm>
            <a:off x="1468860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5" name="1 class of one program running on a web server"/>
          <p:cNvSpPr txBox="1"/>
          <p:nvPr/>
        </p:nvSpPr>
        <p:spPr>
          <a:xfrm>
            <a:off x="14854094"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68" name="Group"/>
          <p:cNvGrpSpPr/>
          <p:nvPr/>
        </p:nvGrpSpPr>
        <p:grpSpPr>
          <a:xfrm>
            <a:off x="10902696" y="7309691"/>
            <a:ext cx="3010508" cy="1683282"/>
            <a:chOff x="0" y="0"/>
            <a:chExt cx="3010507" cy="1683281"/>
          </a:xfrm>
        </p:grpSpPr>
        <p:sp>
          <p:nvSpPr>
            <p:cNvPr id="166"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67"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71" name="Group"/>
          <p:cNvGrpSpPr/>
          <p:nvPr/>
        </p:nvGrpSpPr>
        <p:grpSpPr>
          <a:xfrm>
            <a:off x="15946034" y="7406262"/>
            <a:ext cx="826630" cy="1074873"/>
            <a:chOff x="0" y="0"/>
            <a:chExt cx="826628" cy="1074872"/>
          </a:xfrm>
        </p:grpSpPr>
        <p:sp>
          <p:nvSpPr>
            <p:cNvPr id="169"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70"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72" name="Unit"/>
          <p:cNvSpPr txBox="1"/>
          <p:nvPr/>
        </p:nvSpPr>
        <p:spPr>
          <a:xfrm>
            <a:off x="15919877" y="5572164"/>
            <a:ext cx="87894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73" name="Integration"/>
          <p:cNvSpPr txBox="1"/>
          <p:nvPr/>
        </p:nvSpPr>
        <p:spPr>
          <a:xfrm>
            <a:off x="11306454" y="5572164"/>
            <a:ext cx="2202994"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76" name="Group"/>
          <p:cNvGrpSpPr/>
          <p:nvPr/>
        </p:nvGrpSpPr>
        <p:grpSpPr>
          <a:xfrm>
            <a:off x="6427654" y="8029721"/>
            <a:ext cx="3894727" cy="945158"/>
            <a:chOff x="0" y="0"/>
            <a:chExt cx="3894725" cy="945156"/>
          </a:xfrm>
        </p:grpSpPr>
        <p:sp>
          <p:nvSpPr>
            <p:cNvPr id="174"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175"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
        <p:nvSpPr>
          <p:cNvPr id="18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4"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87" name="Group"/>
          <p:cNvGrpSpPr/>
          <p:nvPr/>
        </p:nvGrpSpPr>
        <p:grpSpPr>
          <a:xfrm>
            <a:off x="13269994" y="7309691"/>
            <a:ext cx="3010508" cy="1683282"/>
            <a:chOff x="0" y="0"/>
            <a:chExt cx="3010507" cy="1683281"/>
          </a:xfrm>
        </p:grpSpPr>
        <p:sp>
          <p:nvSpPr>
            <p:cNvPr id="185"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86"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90" name="Group"/>
          <p:cNvGrpSpPr/>
          <p:nvPr/>
        </p:nvGrpSpPr>
        <p:grpSpPr>
          <a:xfrm>
            <a:off x="18313331" y="7406262"/>
            <a:ext cx="826630" cy="1074873"/>
            <a:chOff x="0" y="0"/>
            <a:chExt cx="826628" cy="1074872"/>
          </a:xfrm>
        </p:grpSpPr>
        <p:sp>
          <p:nvSpPr>
            <p:cNvPr id="188"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89"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91" name="Unit"/>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92" name="Integration"/>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95" name="Group"/>
          <p:cNvGrpSpPr/>
          <p:nvPr/>
        </p:nvGrpSpPr>
        <p:grpSpPr>
          <a:xfrm>
            <a:off x="8794953" y="8029721"/>
            <a:ext cx="3894726" cy="945158"/>
            <a:chOff x="0" y="0"/>
            <a:chExt cx="3894725" cy="945156"/>
          </a:xfrm>
        </p:grpSpPr>
        <p:sp>
          <p:nvSpPr>
            <p:cNvPr id="193"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194"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98" name="Group"/>
          <p:cNvGrpSpPr/>
          <p:nvPr/>
        </p:nvGrpSpPr>
        <p:grpSpPr>
          <a:xfrm>
            <a:off x="4205125" y="5682464"/>
            <a:ext cx="4561742" cy="3471243"/>
            <a:chOff x="0" y="0"/>
            <a:chExt cx="4561740" cy="3471242"/>
          </a:xfrm>
        </p:grpSpPr>
        <p:sp>
          <p:nvSpPr>
            <p:cNvPr id="196"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197"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4" name="Rectangle"/>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5" name="Rectangle"/>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6" name="Rectangle"/>
          <p:cNvSpPr/>
          <p:nvPr/>
        </p:nvSpPr>
        <p:spPr>
          <a:xfrm>
            <a:off x="4165722" y="5278402"/>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7" name="Classify Tests by Size and Scope"/>
          <p:cNvSpPr txBox="1">
            <a:spLocks noGrp="1"/>
          </p:cNvSpPr>
          <p:nvPr>
            <p:ph type="title"/>
          </p:nvPr>
        </p:nvSpPr>
        <p:spPr>
          <a:prstGeom prst="rect">
            <a:avLst/>
          </a:prstGeom>
        </p:spPr>
        <p:txBody>
          <a:bodyPr/>
          <a:lstStyle/>
          <a:p>
            <a:r>
              <a:t>Classify Tests by Size and Scope</a:t>
            </a:r>
          </a:p>
        </p:txBody>
      </p:sp>
      <p:sp>
        <p:nvSpPr>
          <p:cNvPr id="208"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sp>
        <p:nvSpPr>
          <p:cNvPr id="209"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12" name="Group"/>
          <p:cNvGrpSpPr/>
          <p:nvPr/>
        </p:nvGrpSpPr>
        <p:grpSpPr>
          <a:xfrm>
            <a:off x="13269994" y="7309691"/>
            <a:ext cx="3010508" cy="1683282"/>
            <a:chOff x="0" y="0"/>
            <a:chExt cx="3010507" cy="1683281"/>
          </a:xfrm>
        </p:grpSpPr>
        <p:sp>
          <p:nvSpPr>
            <p:cNvPr id="210"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11"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15" name="Group"/>
          <p:cNvGrpSpPr/>
          <p:nvPr/>
        </p:nvGrpSpPr>
        <p:grpSpPr>
          <a:xfrm>
            <a:off x="18313331" y="7406262"/>
            <a:ext cx="826630" cy="1074873"/>
            <a:chOff x="0" y="0"/>
            <a:chExt cx="826628" cy="1074872"/>
          </a:xfrm>
        </p:grpSpPr>
        <p:sp>
          <p:nvSpPr>
            <p:cNvPr id="213"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1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16" name="Unit"/>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7" name="Integration"/>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20" name="Group"/>
          <p:cNvGrpSpPr/>
          <p:nvPr/>
        </p:nvGrpSpPr>
        <p:grpSpPr>
          <a:xfrm>
            <a:off x="8794953" y="8029721"/>
            <a:ext cx="3894726" cy="945158"/>
            <a:chOff x="0" y="0"/>
            <a:chExt cx="3894725" cy="945156"/>
          </a:xfrm>
        </p:grpSpPr>
        <p:sp>
          <p:nvSpPr>
            <p:cNvPr id="218"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19"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223" name="Group"/>
          <p:cNvGrpSpPr/>
          <p:nvPr/>
        </p:nvGrpSpPr>
        <p:grpSpPr>
          <a:xfrm>
            <a:off x="4205125" y="5682464"/>
            <a:ext cx="4561742" cy="3471243"/>
            <a:chOff x="0" y="0"/>
            <a:chExt cx="4561740" cy="3471242"/>
          </a:xfrm>
        </p:grpSpPr>
        <p:sp>
          <p:nvSpPr>
            <p:cNvPr id="221"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22"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224" name="“Small”"/>
          <p:cNvSpPr txBox="1"/>
          <p:nvPr/>
        </p:nvSpPr>
        <p:spPr>
          <a:xfrm>
            <a:off x="13152149" y="6815357"/>
            <a:ext cx="1086638" cy="41099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t>“Small”</a:t>
            </a:r>
          </a:p>
        </p:txBody>
      </p:sp>
      <p:sp>
        <p:nvSpPr>
          <p:cNvPr id="225" name="“Medium”"/>
          <p:cNvSpPr txBox="1"/>
          <p:nvPr/>
        </p:nvSpPr>
        <p:spPr>
          <a:xfrm>
            <a:off x="8801652" y="6815357"/>
            <a:ext cx="1423036" cy="41099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t>“Medium”</a:t>
            </a:r>
          </a:p>
        </p:txBody>
      </p:sp>
      <p:sp>
        <p:nvSpPr>
          <p:cNvPr id="226" name="“Large”"/>
          <p:cNvSpPr txBox="1"/>
          <p:nvPr/>
        </p:nvSpPr>
        <p:spPr>
          <a:xfrm>
            <a:off x="4165179" y="4914337"/>
            <a:ext cx="1105638" cy="41099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t>“Large”</a:t>
            </a:r>
          </a:p>
        </p:txBody>
      </p:sp>
      <p:sp>
        <p:nvSpPr>
          <p:cNvPr id="227" name="“Software Engineering at Google: Lessons Learned from Programming Over Time,” Wright, Winters and Manshreck, 2020 (O’Reilly)"/>
          <p:cNvSpPr txBox="1"/>
          <p:nvPr/>
        </p:nvSpPr>
        <p:spPr>
          <a:xfrm>
            <a:off x="3996613" y="12795100"/>
            <a:ext cx="16390774" cy="4112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t>Small: run in a single thread, can’t sleep, perform I/O or making blocking calls</a:t>
            </a:r>
          </a:p>
          <a:p>
            <a:r>
              <a:t>Medium: run on single computer, can use processes/threads, perform I/O, but only contact localhost</a:t>
            </a:r>
          </a:p>
          <a:p>
            <a:r>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sp>
        <p:nvSpPr>
          <p:cNvPr id="234" name="“Software Engineering at Google: Lessons Learned from Programming Over Time,” Wright, Winters and Manshreck, 2020 (O’Reilly)"/>
          <p:cNvSpPr txBox="1"/>
          <p:nvPr/>
        </p:nvSpPr>
        <p:spPr>
          <a:xfrm>
            <a:off x="3996613" y="12795100"/>
            <a:ext cx="16390774" cy="4112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5523404" y="11704894"/>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t>From SoftEng @ Google Chapter 11</a:t>
            </a:r>
          </a:p>
          <a:p>
            <a:pPr lvl="1"/>
            <a:r>
              <a:t>https://learning.oreilly.com/library/view/software-engineering-at/9781492082781/ch11.html#testing_overview</a:t>
            </a:r>
            <a:endParaRPr sz="4704"/>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lvl1pPr>
              <a:spcBef>
                <a:spcPts val="1200"/>
              </a:spcBef>
            </a:lvl1pPr>
          </a:lstStyle>
          <a:p>
            <a:fld id="{86CB4B4D-7CA3-9044-876B-883B54F8677D}" type="slidenum">
              <a:t>8</a:t>
            </a:fld>
            <a:endParaRPr/>
          </a:p>
        </p:txBody>
      </p:sp>
      <p:pic>
        <p:nvPicPr>
          <p:cNvPr id="241" name="Picture 5" descr="Picture 5"/>
          <p:cNvPicPr>
            <a:picLocks noChangeAspect="1"/>
          </p:cNvPicPr>
          <p:nvPr/>
        </p:nvPicPr>
        <p:blipFill>
          <a:blip r:embed="rId3"/>
          <a:stretch>
            <a:fillRect/>
          </a:stretch>
        </p:blipFill>
        <p:spPr>
          <a:xfrm>
            <a:off x="3968870" y="3741787"/>
            <a:ext cx="5618997" cy="7369177"/>
          </a:xfrm>
          <a:prstGeom prst="rect">
            <a:avLst/>
          </a:prstGeom>
          <a:ln w="12700">
            <a:miter lim="400000"/>
          </a:ln>
        </p:spPr>
      </p:pic>
      <p:pic>
        <p:nvPicPr>
          <p:cNvPr id="242" name="Picture 7" descr="Picture 7"/>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243" name="TextBox 9"/>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t>Pyramid</a:t>
            </a:r>
          </a:p>
          <a:p>
            <a:pPr algn="ctr">
              <a:defRPr>
                <a:latin typeface="Chalkboard SE Regular"/>
                <a:ea typeface="Chalkboard SE Regular"/>
                <a:cs typeface="Chalkboard SE Regular"/>
                <a:sym typeface="Chalkboard SE Regular"/>
              </a:defRPr>
            </a:pPr>
            <a:r>
              <a:t>Test Pattern</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Rectangle 2"/>
          <p:cNvSpPr txBox="1">
            <a:spLocks noGrp="1"/>
          </p:cNvSpPr>
          <p:nvPr>
            <p:ph type="body" idx="1"/>
          </p:nvPr>
        </p:nvSpPr>
        <p:spPr>
          <a:xfrm>
            <a:off x="1676400" y="3447184"/>
            <a:ext cx="20714045" cy="8702676"/>
          </a:xfrm>
          <a:prstGeom prst="rect">
            <a:avLst/>
          </a:prstGeom>
        </p:spPr>
        <p:txBody>
          <a:bodyPr/>
          <a:lstStyle/>
          <a:p>
            <a:pPr marL="388620" indent="-388620" defTabSz="1554480">
              <a:lnSpc>
                <a:spcPct val="81000"/>
              </a:lnSpc>
              <a:spcBef>
                <a:spcPts val="1700"/>
              </a:spcBef>
              <a:defRPr sz="4760"/>
            </a:pPr>
            <a:r>
              <a:t>Database component</a:t>
            </a:r>
          </a:p>
          <a:p>
            <a:pPr marL="777240" lvl="1" indent="-388620" defTabSz="1554480">
              <a:lnSpc>
                <a:spcPct val="81000"/>
              </a:lnSpc>
              <a:spcBef>
                <a:spcPts val="800"/>
              </a:spcBef>
              <a:defRPr sz="4080"/>
            </a:pPr>
            <a:r>
              <a:t>Contents may need to reflect/simulate real-world;</a:t>
            </a:r>
          </a:p>
          <a:p>
            <a:pPr marL="777240" lvl="1" indent="-388620" defTabSz="1554480">
              <a:lnSpc>
                <a:spcPct val="81000"/>
              </a:lnSpc>
              <a:spcBef>
                <a:spcPts val="800"/>
              </a:spcBef>
              <a:defRPr sz="4080"/>
            </a:pPr>
            <a:r>
              <a:t>Data may be expensive/proprietary/confidential.</a:t>
            </a:r>
          </a:p>
          <a:p>
            <a:pPr marL="388620" indent="-388620" defTabSz="1554480">
              <a:lnSpc>
                <a:spcPct val="81000"/>
              </a:lnSpc>
              <a:spcBef>
                <a:spcPts val="1700"/>
              </a:spcBef>
              <a:defRPr sz="4760"/>
            </a:pPr>
            <a:r>
              <a:t>Network connections</a:t>
            </a:r>
          </a:p>
          <a:p>
            <a:pPr marL="777240" lvl="1" indent="-388620" defTabSz="1554480">
              <a:lnSpc>
                <a:spcPct val="81000"/>
              </a:lnSpc>
              <a:spcBef>
                <a:spcPts val="800"/>
              </a:spcBef>
              <a:defRPr sz="4080"/>
            </a:pPr>
            <a:r>
              <a:t>”Real” connections may be slow/flaky/disrupted;</a:t>
            </a:r>
          </a:p>
          <a:p>
            <a:pPr marL="777240" lvl="1" indent="-388620" defTabSz="1554480">
              <a:lnSpc>
                <a:spcPct val="81000"/>
              </a:lnSpc>
              <a:spcBef>
                <a:spcPts val="800"/>
              </a:spcBef>
              <a:defRPr sz="4080"/>
            </a:pPr>
            <a:r>
              <a:t>Resources may have changed since test was written.</a:t>
            </a:r>
          </a:p>
          <a:p>
            <a:pPr marL="388620" indent="-388620" defTabSz="1554480">
              <a:lnSpc>
                <a:spcPct val="81000"/>
              </a:lnSpc>
              <a:spcBef>
                <a:spcPts val="1700"/>
              </a:spcBef>
              <a:defRPr sz="4760"/>
            </a:pPr>
            <a:r>
              <a:t>Environment</a:t>
            </a:r>
          </a:p>
          <a:p>
            <a:pPr marL="777240" lvl="1" indent="-388620" defTabSz="1554480">
              <a:lnSpc>
                <a:spcPct val="81000"/>
              </a:lnSpc>
              <a:spcBef>
                <a:spcPts val="800"/>
              </a:spcBef>
              <a:defRPr sz="4080"/>
            </a:pPr>
            <a:r>
              <a:t>Interactions with OS, locale or other software.</a:t>
            </a:r>
          </a:p>
          <a:p>
            <a:pPr marL="388620" indent="-388620" defTabSz="1554480">
              <a:lnSpc>
                <a:spcPct val="81000"/>
              </a:lnSpc>
              <a:spcBef>
                <a:spcPts val="1700"/>
              </a:spcBef>
              <a:defRPr sz="4760"/>
            </a:pPr>
            <a:r>
              <a:t>Human actors</a:t>
            </a:r>
          </a:p>
          <a:p>
            <a:pPr marL="777240" lvl="1" indent="-388620" defTabSz="1554480">
              <a:lnSpc>
                <a:spcPct val="81000"/>
              </a:lnSpc>
              <a:spcBef>
                <a:spcPts val="800"/>
              </a:spcBef>
              <a:defRPr sz="4080"/>
            </a:pPr>
            <a:r>
              <a:t>Ultimately unpredictable.</a:t>
            </a:r>
          </a:p>
          <a:p>
            <a:pPr marL="388620" indent="-388620" defTabSz="1554480">
              <a:lnSpc>
                <a:spcPct val="81000"/>
              </a:lnSpc>
              <a:spcBef>
                <a:spcPts val="1700"/>
              </a:spcBef>
              <a:defRPr sz="4760"/>
            </a:pPr>
            <a:r>
              <a:t>Specification ambiguity</a:t>
            </a:r>
          </a:p>
          <a:p>
            <a:pPr marL="777240" lvl="1" indent="-388620" defTabSz="1554480">
              <a:lnSpc>
                <a:spcPct val="81000"/>
              </a:lnSpc>
              <a:spcBef>
                <a:spcPts val="800"/>
              </a:spcBef>
              <a:defRPr sz="4080"/>
            </a:pPr>
            <a:r>
              <a:t>Large systems -&gt; many behaviors/interactions to consider</a:t>
            </a:r>
          </a:p>
        </p:txBody>
      </p:sp>
      <p:sp>
        <p:nvSpPr>
          <p:cNvPr id="248" name="Rectangle 1"/>
          <p:cNvSpPr txBox="1">
            <a:spLocks noGrp="1"/>
          </p:cNvSpPr>
          <p:nvPr>
            <p:ph type="title"/>
          </p:nvPr>
        </p:nvSpPr>
        <p:spPr>
          <a:xfrm>
            <a:off x="1676400" y="36510"/>
            <a:ext cx="21031200" cy="2651126"/>
          </a:xfrm>
          <a:prstGeom prst="rect">
            <a:avLst/>
          </a:prstGeom>
        </p:spPr>
        <p:txBody>
          <a:bodyPr/>
          <a:lstStyle/>
          <a:p>
            <a:r>
              <a:t>Large Systems are Hard to Test</a:t>
            </a:r>
          </a:p>
        </p:txBody>
      </p:sp>
      <p:sp>
        <p:nvSpPr>
          <p:cNvPr id="249" name="Text Box 3"/>
          <p:cNvSpPr txBox="1">
            <a:spLocks noGrp="1"/>
          </p:cNvSpPr>
          <p:nvPr>
            <p:ph type="sldNum" sz="quarter" idx="2"/>
          </p:nvPr>
        </p:nvSpPr>
        <p:spPr>
          <a:xfrm>
            <a:off x="20466273" y="12972058"/>
            <a:ext cx="271440" cy="38452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8" tIns="71438" rIns="71438" bIns="71438" anchor="b"/>
          <a:lstStyle>
            <a:lvl1pPr>
              <a:defRPr sz="1800">
                <a:solidFill>
                  <a:srgbClr val="000000"/>
                </a:solidFill>
                <a:latin typeface="Calibri Light"/>
                <a:ea typeface="Calibri Light"/>
                <a:cs typeface="Calibri Light"/>
                <a:sym typeface="Calibri Light"/>
              </a:defRPr>
            </a:lvl1pPr>
          </a:lstStyle>
          <a:p>
            <a:fld id="{86CB4B4D-7CA3-9044-876B-883B54F8677D}" type="slidenum">
              <a:t>9</a:t>
            </a:fld>
            <a:endParaRPr/>
          </a:p>
        </p:txBody>
      </p:sp>
      <p:pic>
        <p:nvPicPr>
          <p:cNvPr id="250" name="Picture 2" descr="Picture 2"/>
          <p:cNvPicPr>
            <a:picLocks noChangeAspect="1"/>
          </p:cNvPicPr>
          <p:nvPr/>
        </p:nvPicPr>
        <p:blipFill>
          <a:blip r:embed="rId3"/>
          <a:stretch>
            <a:fillRect/>
          </a:stretch>
        </p:blipFill>
        <p:spPr>
          <a:xfrm>
            <a:off x="14943436" y="8377881"/>
            <a:ext cx="8737053" cy="4315097"/>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3963</Words>
  <Application>Microsoft Macintosh PowerPoint</Application>
  <PresentationFormat>Custom</PresentationFormat>
  <Paragraphs>362</Paragraphs>
  <Slides>29</Slides>
  <Notes>22</Notes>
  <HiddenSlides>4</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29</vt:i4>
      </vt:variant>
    </vt:vector>
  </HeadingPairs>
  <TitlesOfParts>
    <vt:vector size="42" baseType="lpstr">
      <vt:lpstr>Arial</vt:lpstr>
      <vt:lpstr>Calibri</vt:lpstr>
      <vt:lpstr>Calibri Light</vt:lpstr>
      <vt:lpstr>Chalkboard SE Regular</vt:lpstr>
      <vt:lpstr>Consolas</vt:lpstr>
      <vt:lpstr>Courier</vt:lpstr>
      <vt:lpstr>Helvetica Light</vt:lpstr>
      <vt:lpstr>Helvetica Neue</vt:lpstr>
      <vt:lpstr>Helvetica Neue Medium</vt:lpstr>
      <vt:lpstr>Ink Free</vt:lpstr>
      <vt:lpstr>Slack-Lato</vt:lpstr>
      <vt:lpstr>Verdana</vt:lpstr>
      <vt:lpstr>Office Theme</vt:lpstr>
      <vt:lpstr>CS 4530: Fundamentals of Software Engineering  Module 12 - Designing Tests for Large Systems</vt:lpstr>
      <vt:lpstr>Learning Objectives for this Lesson</vt:lpstr>
      <vt:lpstr>Testing Scopes Larger than Units</vt:lpstr>
      <vt:lpstr>“Integration” Tests Might be Larger</vt:lpstr>
      <vt:lpstr>Some Tests are Enormous</vt:lpstr>
      <vt:lpstr>Classify Tests by Size and Scope</vt:lpstr>
      <vt:lpstr>How big is my test?</vt:lpstr>
      <vt:lpstr>Testing Distribution (How much of each kind of testing we should do?)</vt:lpstr>
      <vt:lpstr>Large Systems are Hard to Test</vt:lpstr>
      <vt:lpstr>Test Doubles replace uncontrollable pieces of the environment</vt:lpstr>
      <vt:lpstr>What are Test Doubles?</vt:lpstr>
      <vt:lpstr>When to use Test Doubles?</vt:lpstr>
      <vt:lpstr>Test Doubles Intercept Calls to Methods</vt:lpstr>
      <vt:lpstr>Test Spy is a stub that remembers how the object was called</vt:lpstr>
      <vt:lpstr>Example: Test Spies in IP2</vt:lpstr>
      <vt:lpstr>Test Mock is a Double that has Scripted results</vt:lpstr>
      <vt:lpstr>Jest supports Mocks</vt:lpstr>
      <vt:lpstr>Here is another Example of Mock /1</vt:lpstr>
      <vt:lpstr>Here is another Example of Mock /2</vt:lpstr>
      <vt:lpstr>Supply Implementation to Mocks to Simulate Behaviors</vt:lpstr>
      <vt:lpstr>Realistic Fakes Simulate Entire Systems</vt:lpstr>
      <vt:lpstr>Realistic Fakes Simulate Entire Systems</vt:lpstr>
      <vt:lpstr>Testing Large Systems is Hard</vt:lpstr>
      <vt:lpstr>Snapshot GUI Tests Detect Changes</vt:lpstr>
      <vt:lpstr>Evolving Large Systems is Hard</vt:lpstr>
      <vt:lpstr>Evolving Large Systems is Hard</vt:lpstr>
      <vt:lpstr>Capture/Replay of API Traffic Detects Breaking Changes</vt:lpstr>
      <vt:lpstr>Test Doubles Have Weaknesses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Bell, Jonathan</cp:lastModifiedBy>
  <cp:revision>1</cp:revision>
  <dcterms:modified xsi:type="dcterms:W3CDTF">2022-10-08T17:44:15Z</dcterms:modified>
</cp:coreProperties>
</file>